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4"/>
  </p:handoutMasterIdLst>
  <p:sldIdLst>
    <p:sldId id="256" r:id="rId2"/>
    <p:sldId id="257" r:id="rId3"/>
    <p:sldId id="262" r:id="rId4"/>
    <p:sldId id="268" r:id="rId5"/>
    <p:sldId id="265" r:id="rId6"/>
    <p:sldId id="263" r:id="rId7"/>
    <p:sldId id="266" r:id="rId8"/>
    <p:sldId id="264" r:id="rId9"/>
    <p:sldId id="267" r:id="rId10"/>
    <p:sldId id="269" r:id="rId11"/>
    <p:sldId id="270" r:id="rId12"/>
    <p:sldId id="282" r:id="rId13"/>
    <p:sldId id="283" r:id="rId14"/>
    <p:sldId id="271" r:id="rId15"/>
    <p:sldId id="272" r:id="rId16"/>
    <p:sldId id="273" r:id="rId17"/>
    <p:sldId id="274" r:id="rId18"/>
    <p:sldId id="275" r:id="rId19"/>
    <p:sldId id="276" r:id="rId20"/>
    <p:sldId id="260" r:id="rId21"/>
    <p:sldId id="277" r:id="rId22"/>
    <p:sldId id="278" r:id="rId23"/>
    <p:sldId id="279" r:id="rId24"/>
    <p:sldId id="280" r:id="rId25"/>
    <p:sldId id="281" r:id="rId26"/>
    <p:sldId id="286" r:id="rId27"/>
    <p:sldId id="261" r:id="rId28"/>
    <p:sldId id="284" r:id="rId29"/>
    <p:sldId id="285" r:id="rId30"/>
    <p:sldId id="287" r:id="rId31"/>
    <p:sldId id="288" r:id="rId32"/>
    <p:sldId id="289" r:id="rId33"/>
    <p:sldId id="290" r:id="rId34"/>
    <p:sldId id="291" r:id="rId35"/>
    <p:sldId id="292" r:id="rId36"/>
    <p:sldId id="296" r:id="rId37"/>
    <p:sldId id="258" r:id="rId38"/>
    <p:sldId id="293" r:id="rId39"/>
    <p:sldId id="294" r:id="rId40"/>
    <p:sldId id="297" r:id="rId41"/>
    <p:sldId id="295" r:id="rId42"/>
    <p:sldId id="25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58" d="100"/>
          <a:sy n="58" d="100"/>
        </p:scale>
        <p:origin x="521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97FF4-486F-42F7-8BE0-AEF5D35DE92F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C7FFA-CBB3-4F97-B319-2EDBE0A4F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143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97" y="1963271"/>
            <a:ext cx="12192397" cy="4895025"/>
          </a:xfrm>
          <a:prstGeom prst="rect">
            <a:avLst/>
          </a:prstGeom>
        </p:spPr>
      </p:pic>
      <p:sp>
        <p:nvSpPr>
          <p:cNvPr id="8" name="矩形 41"/>
          <p:cNvSpPr/>
          <p:nvPr userDrawn="1"/>
        </p:nvSpPr>
        <p:spPr>
          <a:xfrm>
            <a:off x="0" y="3068960"/>
            <a:ext cx="12191340" cy="122564"/>
          </a:xfrm>
          <a:prstGeom prst="rect">
            <a:avLst/>
          </a:prstGeom>
          <a:solidFill>
            <a:srgbClr val="196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矩形 42"/>
          <p:cNvSpPr/>
          <p:nvPr userDrawn="1"/>
        </p:nvSpPr>
        <p:spPr>
          <a:xfrm>
            <a:off x="0" y="1404686"/>
            <a:ext cx="12191340" cy="1532812"/>
          </a:xfrm>
          <a:prstGeom prst="rect">
            <a:avLst/>
          </a:prstGeom>
          <a:gradFill>
            <a:gsLst>
              <a:gs pos="0">
                <a:srgbClr val="2085E1"/>
              </a:gs>
              <a:gs pos="100000">
                <a:srgbClr val="1967A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085722" y="1404686"/>
            <a:ext cx="7772400" cy="15019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761407" y="3442477"/>
            <a:ext cx="6858000" cy="100440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US" sz="3600" b="1" kern="120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697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24543" y="116632"/>
            <a:ext cx="11373644" cy="648072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" hasCustomPrompt="1"/>
          </p:nvPr>
        </p:nvSpPr>
        <p:spPr>
          <a:xfrm>
            <a:off x="424543" y="1052736"/>
            <a:ext cx="11373645" cy="5472608"/>
          </a:xfrm>
          <a:prstGeom prst="rect">
            <a:avLst/>
          </a:prstGeom>
        </p:spPr>
        <p:txBody>
          <a:bodyPr/>
          <a:lstStyle>
            <a:lvl1pPr marL="400050" indent="-40005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v"/>
              <a:defRPr lang="zh-CN" altLang="en-US" sz="2800" b="1" dirty="0" smtClean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742950" indent="-387350" algn="l" defTabSz="914400" rtl="0" eaLnBrk="0" fontAlgn="base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Ø"/>
              <a:defRPr lang="zh-CN" altLang="en-US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 marL="914400" marR="0" indent="-269875" algn="l" defTabSz="685800" rtl="0" eaLnBrk="0" fontAlgn="base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lang="en-US" altLang="zh-CN" sz="2000" b="0" dirty="0" smtClean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3pPr>
            <a:lvl4pPr marL="1159669" indent="-216694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4pPr>
            <a:lvl5pPr marL="2176463" indent="-290513">
              <a:tabLst>
                <a:tab pos="2176463" algn="l"/>
              </a:tabLst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第四级</a:t>
            </a:r>
            <a:endParaRPr lang="en-US" altLang="zh-CN" dirty="0" smtClean="0"/>
          </a:p>
          <a:p>
            <a:pPr marL="400050" lvl="0" indent="-40005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v"/>
            </a:pPr>
            <a:r>
              <a:rPr lang="zh-CN" altLang="en-US" dirty="0" smtClean="0"/>
              <a:t>单击此处编辑母版文本样式</a:t>
            </a:r>
          </a:p>
          <a:p>
            <a:pPr marL="742950" lvl="1" indent="-387350" algn="l" defTabSz="914400" rtl="0" eaLnBrk="0" fontAlgn="base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Ø"/>
            </a:pPr>
            <a:r>
              <a:rPr lang="zh-CN" altLang="en-US" dirty="0" smtClean="0"/>
              <a:t>第二级</a:t>
            </a:r>
          </a:p>
          <a:p>
            <a:pPr marL="914400" marR="0" lvl="2" indent="-269875" algn="l" defTabSz="685800" rtl="0" eaLnBrk="0" fontAlgn="base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</a:pPr>
            <a:r>
              <a:rPr lang="zh-CN" altLang="en-US" dirty="0" smtClean="0"/>
              <a:t>第三级</a:t>
            </a:r>
            <a:endParaRPr lang="en-US" altLang="zh-CN" dirty="0" smtClean="0"/>
          </a:p>
          <a:p>
            <a:pPr marL="1159669" lvl="3" indent="-216694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/>
              <a:t>第四级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55028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97" y="1963271"/>
            <a:ext cx="12192397" cy="489502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085722" y="1404686"/>
            <a:ext cx="7772400" cy="15019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章节标题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82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0"/>
          <a:stretch/>
        </p:blipFill>
        <p:spPr>
          <a:xfrm>
            <a:off x="0" y="0"/>
            <a:ext cx="12192000" cy="908720"/>
          </a:xfrm>
          <a:prstGeom prst="rect">
            <a:avLst/>
          </a:prstGeom>
        </p:spPr>
      </p:pic>
      <p:sp>
        <p:nvSpPr>
          <p:cNvPr id="8" name="Text Box 17"/>
          <p:cNvSpPr txBox="1">
            <a:spLocks noChangeArrowheads="1"/>
          </p:cNvSpPr>
          <p:nvPr userDrawn="1"/>
        </p:nvSpPr>
        <p:spPr bwMode="auto">
          <a:xfrm>
            <a:off x="11757893" y="6553200"/>
            <a:ext cx="43410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fld id="{8E6141A4-B4DF-417A-BE19-BD33A1D78EA3}" type="slidenum">
              <a:rPr lang="zh-CN" altLang="en-US" sz="1200" b="0">
                <a:solidFill>
                  <a:srgbClr val="000099"/>
                </a:solidFill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t>‹#›</a:t>
            </a:fld>
            <a:endParaRPr lang="en-US" altLang="zh-CN" sz="1200" b="0" dirty="0">
              <a:solidFill>
                <a:srgbClr val="000099"/>
              </a:solidFill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757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0" y="1404686"/>
            <a:ext cx="12192000" cy="1501946"/>
          </a:xfrm>
        </p:spPr>
        <p:txBody>
          <a:bodyPr>
            <a:noAutofit/>
          </a:bodyPr>
          <a:lstStyle/>
          <a:p>
            <a:r>
              <a:rPr lang="zh-CN" altLang="en-US" sz="5400" dirty="0" smtClean="0"/>
              <a:t>基于嵌入式</a:t>
            </a:r>
            <a:r>
              <a:rPr lang="zh-CN" altLang="en-US" sz="5400" dirty="0"/>
              <a:t>设备的投篮辅助</a:t>
            </a:r>
            <a:endParaRPr lang="en-US" sz="54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761407" y="3442477"/>
            <a:ext cx="6858000" cy="2324580"/>
          </a:xfrm>
        </p:spPr>
        <p:txBody>
          <a:bodyPr>
            <a:normAutofit/>
          </a:bodyPr>
          <a:lstStyle/>
          <a:p>
            <a:pPr lvl="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zh-CN" altLang="en-US" sz="4400" dirty="0" smtClean="0">
                <a:solidFill>
                  <a:schemeClr val="accent5"/>
                </a:solidFill>
                <a:latin typeface="Arial"/>
                <a:cs typeface="Times New Roman" pitchFamily="18" charset="0"/>
              </a:rPr>
              <a:t>汇报人 第一组</a:t>
            </a:r>
            <a:endParaRPr lang="en-US" altLang="zh-CN" sz="4400" dirty="0" smtClean="0">
              <a:solidFill>
                <a:schemeClr val="accent5"/>
              </a:solidFill>
              <a:latin typeface="Arial"/>
              <a:cs typeface="Times New Roman" pitchFamily="18" charset="0"/>
            </a:endParaRPr>
          </a:p>
          <a:p>
            <a:pPr lvl="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zh-CN" altLang="en-US" sz="2800" dirty="0" smtClean="0">
                <a:solidFill>
                  <a:schemeClr val="accent5"/>
                </a:solidFill>
                <a:latin typeface="Arial"/>
                <a:cs typeface="Times New Roman" pitchFamily="18" charset="0"/>
              </a:rPr>
              <a:t>日期 </a:t>
            </a:r>
            <a:r>
              <a:rPr lang="en-US" altLang="zh-CN" sz="2800" dirty="0" smtClean="0">
                <a:solidFill>
                  <a:schemeClr val="accent5"/>
                </a:solidFill>
                <a:latin typeface="Arial"/>
                <a:cs typeface="Times New Roman" pitchFamily="18" charset="0"/>
              </a:rPr>
              <a:t>2022.07.08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86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背景与</a:t>
            </a:r>
            <a:r>
              <a:rPr lang="zh-CN" altLang="en-US" dirty="0" smtClean="0"/>
              <a:t>目的</a:t>
            </a:r>
            <a:endParaRPr lang="en-US" altLang="zh-CN" dirty="0" smtClean="0"/>
          </a:p>
          <a:p>
            <a:r>
              <a:rPr lang="zh-CN" altLang="en-US" dirty="0">
                <a:solidFill>
                  <a:srgbClr val="FF0000"/>
                </a:solidFill>
              </a:rPr>
              <a:t>方案设计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数据收集与处理</a:t>
            </a:r>
            <a:endParaRPr lang="en-US" altLang="zh-CN" dirty="0"/>
          </a:p>
          <a:p>
            <a:r>
              <a:rPr lang="zh-CN" altLang="en-US" dirty="0" smtClean="0"/>
              <a:t>网络搭建</a:t>
            </a:r>
            <a:endParaRPr lang="en-US" altLang="zh-CN" dirty="0" smtClean="0"/>
          </a:p>
          <a:p>
            <a:r>
              <a:rPr lang="zh-CN" altLang="en-US" dirty="0" smtClean="0"/>
              <a:t>部署实现</a:t>
            </a:r>
            <a:endParaRPr lang="en-US" altLang="zh-CN" dirty="0" smtClean="0"/>
          </a:p>
          <a:p>
            <a:r>
              <a:rPr lang="zh-CN" altLang="en-US" dirty="0" smtClean="0"/>
              <a:t>参考文献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方案设计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研究流程</a:t>
            </a:r>
            <a:endParaRPr lang="en-US" altLang="zh-CN" dirty="0" smtClean="0"/>
          </a:p>
        </p:txBody>
      </p:sp>
      <p:pic>
        <p:nvPicPr>
          <p:cNvPr id="4" name="图片 3" descr="流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83" y="3034525"/>
            <a:ext cx="9642764" cy="15090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22807" y="5497881"/>
            <a:ext cx="7977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具体实现：</a:t>
            </a:r>
            <a:endParaRPr lang="en-US" altLang="zh-CN" b="1" dirty="0" smtClean="0"/>
          </a:p>
          <a:p>
            <a:r>
              <a:rPr lang="zh-CN" altLang="en-US" dirty="0" smtClean="0"/>
              <a:t>对于</a:t>
            </a:r>
            <a:r>
              <a:rPr lang="zh-CN" altLang="en-US" dirty="0"/>
              <a:t>任意五个篮球运动者（可视为五个不同投篮</a:t>
            </a:r>
            <a:r>
              <a:rPr lang="zh-CN" altLang="en-US" dirty="0" smtClean="0"/>
              <a:t>姿势），</a:t>
            </a:r>
            <a:r>
              <a:rPr lang="zh-CN" altLang="en-US" dirty="0"/>
              <a:t>完成投篮的识别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57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方案设计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软硬件</a:t>
            </a:r>
            <a:endParaRPr lang="en-US" altLang="zh-CN" dirty="0"/>
          </a:p>
          <a:p>
            <a:pPr lvl="1"/>
            <a:r>
              <a:rPr lang="zh-CN" altLang="en-US" dirty="0"/>
              <a:t>硬件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3705237" y="1466946"/>
            <a:ext cx="413940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 </a:t>
            </a:r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Nano 33 BLE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14" y="2195848"/>
            <a:ext cx="9563973" cy="36427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516347" y="5899208"/>
            <a:ext cx="53110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带有</a:t>
            </a:r>
            <a:r>
              <a:rPr lang="en-US" altLang="zh-CN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25HZ</a:t>
            </a:r>
            <a:r>
              <a:rPr lang="zh-CN" alt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的加速度传感器</a:t>
            </a:r>
            <a:endParaRPr lang="en-US" altLang="zh-CN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044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方案设计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软硬件</a:t>
            </a:r>
            <a:endParaRPr lang="en-US" altLang="zh-CN" dirty="0"/>
          </a:p>
          <a:p>
            <a:pPr lvl="1"/>
            <a:r>
              <a:rPr lang="zh-CN" altLang="en-US" dirty="0" smtClean="0"/>
              <a:t>软件</a:t>
            </a:r>
            <a:r>
              <a:rPr lang="en-US" altLang="zh-CN" dirty="0" smtClean="0"/>
              <a:t>	</a:t>
            </a:r>
            <a:endParaRPr lang="en-US" altLang="zh-CN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05237" y="1466946"/>
            <a:ext cx="389080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 IDE	1.8.1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484" y="1190155"/>
            <a:ext cx="1447800" cy="14382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705237" y="2685629"/>
            <a:ext cx="326243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Arduino_LSM9DS1 </a:t>
            </a:r>
            <a:r>
              <a:rPr lang="en-US" altLang="zh-CN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1.1.0</a:t>
            </a:r>
          </a:p>
          <a:p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用于读写加速度传感器</a:t>
            </a:r>
            <a:endParaRPr lang="en-US" altLang="zh-C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05237" y="4003466"/>
            <a:ext cx="649940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Arduino_TensorFlowLite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2.1.1-ALPHA-precompiled</a:t>
            </a:r>
          </a:p>
          <a:p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参考</a:t>
            </a:r>
            <a:r>
              <a:rPr lang="en-US" altLang="zh-CN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magic_wand</a:t>
            </a: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案例</a:t>
            </a:r>
            <a:endParaRPr lang="en-US" altLang="zh-C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05237" y="5264405"/>
            <a:ext cx="264687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</a:t>
            </a:r>
            <a:r>
              <a:rPr lang="en-US" altLang="zh-CN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inux </a:t>
            </a:r>
            <a:r>
              <a:rPr lang="en-US" altLang="zh-CN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xxd</a:t>
            </a:r>
            <a:r>
              <a:rPr lang="en-US" altLang="zh-CN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用于十六进制转储</a:t>
            </a:r>
            <a:endParaRPr lang="en-US" altLang="zh-C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038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方案设计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应用</a:t>
            </a:r>
            <a:r>
              <a:rPr lang="zh-CN" altLang="en-US" dirty="0" smtClean="0"/>
              <a:t>流程</a:t>
            </a:r>
            <a:endParaRPr lang="en-US" altLang="zh-CN" dirty="0" smtClean="0"/>
          </a:p>
        </p:txBody>
      </p:sp>
      <p:pic>
        <p:nvPicPr>
          <p:cNvPr id="5" name="图片 4" descr="流程2"/>
          <p:cNvPicPr/>
          <p:nvPr/>
        </p:nvPicPr>
        <p:blipFill>
          <a:blip r:embed="rId2"/>
          <a:stretch>
            <a:fillRect/>
          </a:stretch>
        </p:blipFill>
        <p:spPr>
          <a:xfrm>
            <a:off x="3291670" y="1146412"/>
            <a:ext cx="6302707" cy="425779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22807" y="5497881"/>
            <a:ext cx="7977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主循环：</a:t>
            </a:r>
            <a:endParaRPr lang="en-US" altLang="zh-CN" b="1" dirty="0" smtClean="0"/>
          </a:p>
          <a:p>
            <a:r>
              <a:rPr lang="zh-CN" altLang="en-US" dirty="0" smtClean="0"/>
              <a:t>整个</a:t>
            </a:r>
            <a:r>
              <a:rPr lang="zh-CN" altLang="en-US" dirty="0"/>
              <a:t>系统在一个连续的循环内运行，每秒进行</a:t>
            </a:r>
            <a:r>
              <a:rPr lang="zh-CN" altLang="en-US" dirty="0" smtClean="0"/>
              <a:t>多次识别，并给出反馈。可根据反馈进行投篮调整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453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方案设计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应用</a:t>
            </a:r>
            <a:r>
              <a:rPr lang="zh-CN" altLang="en-US" dirty="0" smtClean="0"/>
              <a:t>流程</a:t>
            </a:r>
            <a:endParaRPr lang="en-US" altLang="zh-CN" dirty="0" smtClean="0"/>
          </a:p>
        </p:txBody>
      </p:sp>
      <p:pic>
        <p:nvPicPr>
          <p:cNvPr id="5" name="图片 4" descr="流程2"/>
          <p:cNvPicPr/>
          <p:nvPr/>
        </p:nvPicPr>
        <p:blipFill>
          <a:blip r:embed="rId2"/>
          <a:stretch>
            <a:fillRect/>
          </a:stretch>
        </p:blipFill>
        <p:spPr>
          <a:xfrm>
            <a:off x="3291670" y="1146412"/>
            <a:ext cx="6302707" cy="425779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22807" y="5497881"/>
            <a:ext cx="7977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加速度传感器</a:t>
            </a:r>
            <a:r>
              <a:rPr lang="zh-CN" altLang="en-US" b="1" dirty="0" smtClean="0"/>
              <a:t>处理程序：</a:t>
            </a:r>
            <a:endParaRPr lang="zh-CN" altLang="en-US" b="1" dirty="0"/>
          </a:p>
          <a:p>
            <a:r>
              <a:rPr lang="zh-CN" altLang="en-US" dirty="0"/>
              <a:t>从加速度传感器捕获数据并写入模型的输入张量，确保写入模型用以推测的输入张量符合</a:t>
            </a:r>
            <a:r>
              <a:rPr lang="zh-CN" altLang="en-US" b="1" dirty="0"/>
              <a:t>格式</a:t>
            </a:r>
            <a:r>
              <a:rPr lang="zh-CN" altLang="en-US" b="1" dirty="0" smtClean="0"/>
              <a:t>要求</a:t>
            </a:r>
            <a:r>
              <a:rPr lang="zh-CN" altLang="en-US" dirty="0" smtClean="0"/>
              <a:t>，本实现张量格式为</a:t>
            </a:r>
            <a:r>
              <a:rPr lang="en-US" altLang="zh-CN" dirty="0" smtClean="0"/>
              <a:t>100 * 3</a:t>
            </a:r>
            <a:r>
              <a:rPr lang="zh-CN" altLang="en-US" dirty="0" smtClean="0"/>
              <a:t>，即</a:t>
            </a:r>
            <a:r>
              <a:rPr lang="en-US" altLang="zh-CN" dirty="0" smtClean="0"/>
              <a:t>4s</a:t>
            </a:r>
            <a:r>
              <a:rPr lang="zh-CN" altLang="en-US" dirty="0" smtClean="0"/>
              <a:t>周期内的投篮数据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235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方案设计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应用</a:t>
            </a:r>
            <a:r>
              <a:rPr lang="zh-CN" altLang="en-US" dirty="0" smtClean="0"/>
              <a:t>流程</a:t>
            </a:r>
            <a:endParaRPr lang="en-US" altLang="zh-CN" dirty="0" smtClean="0"/>
          </a:p>
        </p:txBody>
      </p:sp>
      <p:pic>
        <p:nvPicPr>
          <p:cNvPr id="5" name="图片 4" descr="流程2"/>
          <p:cNvPicPr/>
          <p:nvPr/>
        </p:nvPicPr>
        <p:blipFill>
          <a:blip r:embed="rId2"/>
          <a:stretch>
            <a:fillRect/>
          </a:stretch>
        </p:blipFill>
        <p:spPr>
          <a:xfrm>
            <a:off x="3291670" y="1146412"/>
            <a:ext cx="6302707" cy="425779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22807" y="5497881"/>
            <a:ext cx="7977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TF LITE</a:t>
            </a:r>
            <a:r>
              <a:rPr lang="zh-CN" altLang="en-US" b="1" dirty="0" smtClean="0"/>
              <a:t>解释器：</a:t>
            </a:r>
          </a:p>
          <a:p>
            <a:r>
              <a:rPr lang="zh-CN" altLang="en-US" dirty="0"/>
              <a:t>由</a:t>
            </a:r>
            <a:r>
              <a:rPr lang="en-US" altLang="zh-CN" dirty="0" err="1"/>
              <a:t>TensorFlow</a:t>
            </a:r>
            <a:r>
              <a:rPr lang="en-US" altLang="zh-CN" dirty="0"/>
              <a:t> Lite</a:t>
            </a:r>
            <a:r>
              <a:rPr lang="zh-CN" altLang="en-US" dirty="0"/>
              <a:t>库编写</a:t>
            </a:r>
            <a:r>
              <a:rPr lang="zh-CN" altLang="en-US" dirty="0" smtClean="0"/>
              <a:t>神经网络模型并运行。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773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方案设计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应用</a:t>
            </a:r>
            <a:r>
              <a:rPr lang="zh-CN" altLang="en-US" dirty="0" smtClean="0"/>
              <a:t>流程</a:t>
            </a:r>
            <a:endParaRPr lang="en-US" altLang="zh-CN" dirty="0" smtClean="0"/>
          </a:p>
        </p:txBody>
      </p:sp>
      <p:pic>
        <p:nvPicPr>
          <p:cNvPr id="5" name="图片 4" descr="流程2"/>
          <p:cNvPicPr/>
          <p:nvPr/>
        </p:nvPicPr>
        <p:blipFill>
          <a:blip r:embed="rId2"/>
          <a:stretch>
            <a:fillRect/>
          </a:stretch>
        </p:blipFill>
        <p:spPr>
          <a:xfrm>
            <a:off x="3291670" y="1146412"/>
            <a:ext cx="6302707" cy="425779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22807" y="5497881"/>
            <a:ext cx="7977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模型：</a:t>
            </a:r>
          </a:p>
          <a:p>
            <a:r>
              <a:rPr lang="zh-CN" altLang="en-US" dirty="0"/>
              <a:t>编写的模型采用</a:t>
            </a:r>
            <a:r>
              <a:rPr lang="en-US" altLang="zh-CN" dirty="0" err="1"/>
              <a:t>xxd</a:t>
            </a:r>
            <a:r>
              <a:rPr lang="zh-CN" altLang="en-US" dirty="0"/>
              <a:t>工具实现十六进制转储，模型作为数据数组包含在程序内，体积小</a:t>
            </a:r>
          </a:p>
        </p:txBody>
      </p:sp>
    </p:spTree>
    <p:extLst>
      <p:ext uri="{BB962C8B-B14F-4D97-AF65-F5344CB8AC3E}">
        <p14:creationId xmlns:p14="http://schemas.microsoft.com/office/powerpoint/2010/main" val="211024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方案设计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应用</a:t>
            </a:r>
            <a:r>
              <a:rPr lang="zh-CN" altLang="en-US" dirty="0" smtClean="0"/>
              <a:t>流程</a:t>
            </a:r>
            <a:endParaRPr lang="en-US" altLang="zh-CN" dirty="0" smtClean="0"/>
          </a:p>
        </p:txBody>
      </p:sp>
      <p:pic>
        <p:nvPicPr>
          <p:cNvPr id="5" name="图片 4" descr="流程2"/>
          <p:cNvPicPr/>
          <p:nvPr/>
        </p:nvPicPr>
        <p:blipFill>
          <a:blip r:embed="rId2"/>
          <a:stretch>
            <a:fillRect/>
          </a:stretch>
        </p:blipFill>
        <p:spPr>
          <a:xfrm>
            <a:off x="3291670" y="1146412"/>
            <a:ext cx="6302707" cy="425779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22807" y="5497881"/>
            <a:ext cx="7977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投篮预测</a:t>
            </a:r>
            <a:r>
              <a:rPr lang="zh-CN" altLang="en-US" b="1" dirty="0" smtClean="0"/>
              <a:t>程序：</a:t>
            </a:r>
          </a:p>
          <a:p>
            <a:r>
              <a:rPr lang="zh-CN" altLang="en-US" dirty="0"/>
              <a:t>接收模型输出，通过跟踪连续预测同一投篮姿势直至</a:t>
            </a:r>
            <a:r>
              <a:rPr lang="zh-CN" altLang="en-US" b="1" dirty="0"/>
              <a:t>概率阀值</a:t>
            </a:r>
            <a:r>
              <a:rPr lang="zh-CN" altLang="en-US" dirty="0"/>
              <a:t>来判断</a:t>
            </a:r>
            <a:r>
              <a:rPr lang="zh-CN" altLang="en-US" dirty="0" smtClean="0"/>
              <a:t>投篮</a:t>
            </a:r>
            <a:endParaRPr lang="en-US" altLang="zh-CN" dirty="0" smtClean="0"/>
          </a:p>
          <a:p>
            <a:r>
              <a:rPr lang="zh-CN" altLang="en-US" dirty="0" smtClean="0"/>
              <a:t>概率阀值：由频率替代，即多次预测中判定为某一种投篮的频率。本实现为</a:t>
            </a:r>
            <a:r>
              <a:rPr lang="zh-CN" altLang="en-US" b="1" dirty="0" smtClean="0"/>
              <a:t>历史预测</a:t>
            </a:r>
            <a:r>
              <a:rPr lang="en-US" altLang="zh-CN" dirty="0"/>
              <a:t>5</a:t>
            </a:r>
            <a:r>
              <a:rPr lang="zh-CN" altLang="en-US" dirty="0" smtClean="0"/>
              <a:t>次之中至少</a:t>
            </a:r>
            <a:r>
              <a:rPr lang="en-US" altLang="zh-CN" dirty="0" smtClean="0"/>
              <a:t>4</a:t>
            </a:r>
            <a:r>
              <a:rPr lang="zh-CN" altLang="en-US" dirty="0" smtClean="0"/>
              <a:t>次，即阀值</a:t>
            </a:r>
            <a:r>
              <a:rPr lang="en-US" altLang="zh-CN" dirty="0" smtClean="0"/>
              <a:t>0.8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946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方案设计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应用</a:t>
            </a:r>
            <a:r>
              <a:rPr lang="zh-CN" altLang="en-US" dirty="0" smtClean="0"/>
              <a:t>流程</a:t>
            </a:r>
            <a:endParaRPr lang="en-US" altLang="zh-CN" dirty="0" smtClean="0"/>
          </a:p>
        </p:txBody>
      </p:sp>
      <p:pic>
        <p:nvPicPr>
          <p:cNvPr id="5" name="图片 4" descr="流程2"/>
          <p:cNvPicPr/>
          <p:nvPr/>
        </p:nvPicPr>
        <p:blipFill>
          <a:blip r:embed="rId2"/>
          <a:stretch>
            <a:fillRect/>
          </a:stretch>
        </p:blipFill>
        <p:spPr>
          <a:xfrm>
            <a:off x="3291670" y="1146412"/>
            <a:ext cx="6302707" cy="425779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22807" y="5497881"/>
            <a:ext cx="7977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 输出</a:t>
            </a:r>
            <a:r>
              <a:rPr lang="zh-CN" altLang="en-US" b="1" dirty="0" smtClean="0"/>
              <a:t>处理程序：</a:t>
            </a:r>
          </a:p>
          <a:p>
            <a:r>
              <a:rPr lang="zh-CN" altLang="en-US" dirty="0" smtClean="0"/>
              <a:t>根据检测结果采取行动，使得设备做出响应，如</a:t>
            </a:r>
            <a:r>
              <a:rPr lang="en-US" altLang="zh-CN" dirty="0" smtClean="0"/>
              <a:t>LED</a:t>
            </a:r>
            <a:r>
              <a:rPr lang="zh-CN" altLang="en-US" dirty="0" smtClean="0"/>
              <a:t>灯闪烁、语音提示等，可因所在设备条件而定。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866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背景与目的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/>
              <a:t>方案设计</a:t>
            </a:r>
            <a:endParaRPr lang="en-US" altLang="zh-CN" dirty="0"/>
          </a:p>
          <a:p>
            <a:r>
              <a:rPr lang="zh-CN" altLang="en-US" dirty="0"/>
              <a:t>数据收集与处理</a:t>
            </a:r>
            <a:endParaRPr lang="en-US" altLang="zh-CN" dirty="0"/>
          </a:p>
          <a:p>
            <a:r>
              <a:rPr lang="zh-CN" altLang="en-US" dirty="0"/>
              <a:t>网络</a:t>
            </a:r>
            <a:r>
              <a:rPr lang="zh-CN" altLang="en-US" dirty="0" smtClean="0"/>
              <a:t>搭建</a:t>
            </a:r>
            <a:endParaRPr lang="en-US" altLang="zh-CN" dirty="0" smtClean="0"/>
          </a:p>
          <a:p>
            <a:r>
              <a:rPr lang="zh-CN" altLang="en-US" dirty="0" smtClean="0"/>
              <a:t>部署实现</a:t>
            </a:r>
            <a:endParaRPr lang="en-US" altLang="zh-CN" dirty="0" smtClean="0"/>
          </a:p>
          <a:p>
            <a:r>
              <a:rPr lang="zh-CN" altLang="en-US" dirty="0" smtClean="0"/>
              <a:t>参考文献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185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背景与</a:t>
            </a:r>
            <a:r>
              <a:rPr lang="zh-CN" altLang="en-US" dirty="0" smtClean="0"/>
              <a:t>目的</a:t>
            </a:r>
            <a:endParaRPr lang="en-US" altLang="zh-CN" dirty="0" smtClean="0"/>
          </a:p>
          <a:p>
            <a:r>
              <a:rPr lang="zh-CN" altLang="en-US" dirty="0" smtClean="0"/>
              <a:t>方案设计</a:t>
            </a:r>
            <a:endParaRPr lang="en-US" altLang="zh-CN" dirty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数据收集与处理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网络搭建</a:t>
            </a:r>
            <a:endParaRPr lang="en-US" altLang="zh-CN" dirty="0" smtClean="0"/>
          </a:p>
          <a:p>
            <a:r>
              <a:rPr lang="zh-CN" altLang="en-US" dirty="0"/>
              <a:t>部署实现</a:t>
            </a:r>
            <a:endParaRPr lang="en-US" altLang="zh-CN" dirty="0"/>
          </a:p>
          <a:p>
            <a:r>
              <a:rPr lang="zh-CN" altLang="en-US" dirty="0"/>
              <a:t>参考文献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87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数据收集与处理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数据收集</a:t>
            </a:r>
            <a:endParaRPr lang="en-US" altLang="zh-CN" dirty="0" smtClean="0"/>
          </a:p>
          <a:p>
            <a:pPr lvl="1"/>
            <a:r>
              <a:rPr lang="zh-CN" altLang="en-US" dirty="0"/>
              <a:t>注意</a:t>
            </a:r>
            <a:r>
              <a:rPr lang="zh-CN" altLang="en-US" dirty="0" smtClean="0"/>
              <a:t>事项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869133" y="2721574"/>
            <a:ext cx="662598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</a:t>
            </a:r>
            <a:r>
              <a:rPr lang="zh-CN" altLang="en-US" sz="2400" dirty="0" smtClean="0"/>
              <a:t>、</a:t>
            </a:r>
            <a:r>
              <a:rPr lang="zh-CN" altLang="en-US" sz="2400" dirty="0"/>
              <a:t>注意收集投篮手</a:t>
            </a:r>
            <a:r>
              <a:rPr lang="zh-CN" altLang="en-US" sz="2400" b="1" dirty="0"/>
              <a:t>手腕</a:t>
            </a:r>
            <a:r>
              <a:rPr lang="zh-CN" altLang="en-US" sz="2400" dirty="0"/>
              <a:t>部位的加速度。</a:t>
            </a:r>
          </a:p>
          <a:p>
            <a:r>
              <a:rPr lang="en-US" altLang="zh-CN" sz="2400" b="1" dirty="0" smtClean="0"/>
              <a:t>2</a:t>
            </a:r>
            <a:r>
              <a:rPr lang="zh-CN" altLang="en-US" sz="2400" dirty="0" smtClean="0"/>
              <a:t>、</a:t>
            </a:r>
            <a:r>
              <a:rPr lang="zh-CN" altLang="en-US" sz="2400" dirty="0"/>
              <a:t>所采集的投篮应该以</a:t>
            </a:r>
            <a:r>
              <a:rPr lang="zh-CN" altLang="en-US" sz="2400" b="1" dirty="0"/>
              <a:t>进球</a:t>
            </a:r>
            <a:r>
              <a:rPr lang="zh-CN" altLang="en-US" sz="2400" dirty="0"/>
              <a:t>次为准，且应放弃明显差的投篮结果。</a:t>
            </a:r>
          </a:p>
          <a:p>
            <a:r>
              <a:rPr lang="en-US" altLang="zh-CN" sz="2400" b="1" dirty="0" smtClean="0"/>
              <a:t>3</a:t>
            </a:r>
            <a:r>
              <a:rPr lang="zh-CN" altLang="en-US" sz="2400" dirty="0" smtClean="0"/>
              <a:t>、</a:t>
            </a:r>
            <a:r>
              <a:rPr lang="zh-CN" altLang="en-US" sz="2400" dirty="0"/>
              <a:t>距离差较大的</a:t>
            </a:r>
            <a:r>
              <a:rPr lang="zh-CN" altLang="en-US" sz="2400" b="1" dirty="0"/>
              <a:t>点位</a:t>
            </a:r>
            <a:r>
              <a:rPr lang="zh-CN" altLang="en-US" sz="2400" dirty="0"/>
              <a:t>投篮应该视为不同投篮姿势。</a:t>
            </a:r>
          </a:p>
          <a:p>
            <a:r>
              <a:rPr lang="en-US" altLang="zh-CN" sz="2400" b="1" dirty="0" smtClean="0"/>
              <a:t>4</a:t>
            </a:r>
            <a:r>
              <a:rPr lang="zh-CN" altLang="en-US" sz="2400" dirty="0" smtClean="0"/>
              <a:t>、</a:t>
            </a:r>
            <a:r>
              <a:rPr lang="zh-CN" altLang="en-US" sz="2400" dirty="0"/>
              <a:t>投篮数据的收集应该包含</a:t>
            </a:r>
            <a:r>
              <a:rPr lang="zh-CN" altLang="en-US" sz="2400" b="1" dirty="0"/>
              <a:t>完整</a:t>
            </a:r>
            <a:r>
              <a:rPr lang="zh-CN" altLang="en-US" sz="2400" dirty="0"/>
              <a:t>的投篮动作，具体根据所欲识别动作的连贯起始与结束而定，一般包含篮球动作中的沉底与压腕</a:t>
            </a:r>
            <a:r>
              <a:rPr lang="zh-CN" altLang="en-US" sz="2400" dirty="0" smtClean="0"/>
              <a:t>。</a:t>
            </a:r>
            <a:endParaRPr lang="zh-CN" altLang="en-US" sz="24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639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数据收集与处理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数据处理</a:t>
            </a:r>
            <a:endParaRPr lang="en-US" altLang="zh-CN" dirty="0" smtClean="0"/>
          </a:p>
          <a:p>
            <a:pPr lvl="1"/>
            <a:r>
              <a:rPr lang="zh-CN" altLang="en-US" dirty="0"/>
              <a:t>裁切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732663" y="1413008"/>
            <a:ext cx="6625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投篮</a:t>
            </a:r>
            <a:r>
              <a:rPr lang="zh-CN" altLang="en-US" sz="2400" dirty="0"/>
              <a:t>数据的收集应该包含</a:t>
            </a:r>
            <a:r>
              <a:rPr lang="zh-CN" altLang="en-US" sz="2400" b="1" dirty="0"/>
              <a:t>完整</a:t>
            </a:r>
            <a:r>
              <a:rPr lang="zh-CN" altLang="en-US" sz="2400" dirty="0"/>
              <a:t>的投篮</a:t>
            </a:r>
            <a:r>
              <a:rPr lang="zh-CN" altLang="en-US" sz="2400" dirty="0" smtClean="0"/>
              <a:t>动作</a:t>
            </a:r>
            <a:r>
              <a:rPr lang="zh-CN" altLang="en-US" sz="2400" dirty="0"/>
              <a:t>。</a:t>
            </a:r>
            <a:endParaRPr lang="zh-CN" altLang="en-US" dirty="0"/>
          </a:p>
        </p:txBody>
      </p:sp>
      <p:pic>
        <p:nvPicPr>
          <p:cNvPr id="6" name="图片 5" descr="Figure_1"/>
          <p:cNvPicPr/>
          <p:nvPr/>
        </p:nvPicPr>
        <p:blipFill>
          <a:blip r:embed="rId2"/>
          <a:stretch>
            <a:fillRect/>
          </a:stretch>
        </p:blipFill>
        <p:spPr>
          <a:xfrm>
            <a:off x="3562068" y="1874673"/>
            <a:ext cx="5889007" cy="4792258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 flipH="1">
            <a:off x="6898943" y="2442949"/>
            <a:ext cx="40944" cy="370536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308376" y="3473356"/>
            <a:ext cx="128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静止阶段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077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数据收集与处理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数据处理</a:t>
            </a:r>
            <a:endParaRPr lang="en-US" altLang="zh-CN" dirty="0" smtClean="0"/>
          </a:p>
          <a:p>
            <a:pPr lvl="1"/>
            <a:r>
              <a:rPr lang="zh-CN" altLang="en-US" dirty="0"/>
              <a:t>裁切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732663" y="1413008"/>
            <a:ext cx="6625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投篮</a:t>
            </a:r>
            <a:r>
              <a:rPr lang="zh-CN" altLang="en-US" sz="2400" dirty="0"/>
              <a:t>数据的收集应该包含</a:t>
            </a:r>
            <a:r>
              <a:rPr lang="zh-CN" altLang="en-US" sz="2400" b="1" dirty="0"/>
              <a:t>完整</a:t>
            </a:r>
            <a:r>
              <a:rPr lang="zh-CN" altLang="en-US" sz="2400" dirty="0"/>
              <a:t>的投篮</a:t>
            </a:r>
            <a:r>
              <a:rPr lang="zh-CN" altLang="en-US" sz="2400" dirty="0" smtClean="0"/>
              <a:t>动作</a:t>
            </a:r>
            <a:r>
              <a:rPr lang="zh-CN" altLang="en-US" sz="2400" dirty="0"/>
              <a:t>。</a:t>
            </a:r>
            <a:endParaRPr lang="zh-CN" altLang="en-US" dirty="0"/>
          </a:p>
        </p:txBody>
      </p:sp>
      <p:pic>
        <p:nvPicPr>
          <p:cNvPr id="8" name="图片 7" descr="origin"/>
          <p:cNvPicPr/>
          <p:nvPr/>
        </p:nvPicPr>
        <p:blipFill>
          <a:blip r:embed="rId2"/>
          <a:stretch>
            <a:fillRect/>
          </a:stretch>
        </p:blipFill>
        <p:spPr>
          <a:xfrm>
            <a:off x="3732663" y="1974476"/>
            <a:ext cx="6196083" cy="445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4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数据收集与处理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数据处理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噪声增强</a:t>
            </a:r>
            <a:endParaRPr lang="en-US" altLang="zh-CN" dirty="0"/>
          </a:p>
          <a:p>
            <a:pPr lvl="2"/>
            <a:r>
              <a:rPr lang="en-US" altLang="zh-CN" dirty="0"/>
              <a:t>Random noise</a:t>
            </a:r>
          </a:p>
          <a:p>
            <a:pPr lvl="2"/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3732663" y="1413008"/>
            <a:ext cx="66259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数据中添加噪声被认为是防止机器学习模型过拟合的有效</a:t>
            </a:r>
            <a:r>
              <a:rPr lang="zh-CN" altLang="en-US" dirty="0" smtClean="0"/>
              <a:t>手段</a:t>
            </a:r>
            <a:endParaRPr lang="en-US" altLang="zh-CN" dirty="0" smtClean="0"/>
          </a:p>
          <a:p>
            <a:r>
              <a:rPr lang="en-US" altLang="zh-CN" dirty="0" smtClean="0"/>
              <a:t>Random noise:</a:t>
            </a:r>
            <a:r>
              <a:rPr lang="zh-CN" altLang="en-US" dirty="0" smtClean="0"/>
              <a:t>采用</a:t>
            </a:r>
            <a:r>
              <a:rPr lang="zh-CN" altLang="en-US" b="1" dirty="0" smtClean="0"/>
              <a:t>均值</a:t>
            </a:r>
            <a:r>
              <a:rPr lang="zh-CN" altLang="en-US" b="1" dirty="0"/>
              <a:t>噪声</a:t>
            </a:r>
            <a:r>
              <a:rPr lang="zh-CN" altLang="en-US" dirty="0"/>
              <a:t>，浮动值在数据本身的</a:t>
            </a:r>
            <a:r>
              <a:rPr lang="en-US" altLang="zh-CN" b="1" dirty="0"/>
              <a:t>10%</a:t>
            </a:r>
            <a:r>
              <a:rPr lang="zh-CN" altLang="en-US" dirty="0"/>
              <a:t>以内。此方法具有通用性，但内在关系利用不够充分，生成数据和原始数据看起来更为相似</a:t>
            </a:r>
          </a:p>
          <a:p>
            <a:endParaRPr lang="zh-CN" altLang="en-US" dirty="0"/>
          </a:p>
        </p:txBody>
      </p:sp>
      <p:pic>
        <p:nvPicPr>
          <p:cNvPr id="6" name="图片 5" descr="random_nois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018" y="2576587"/>
            <a:ext cx="5767707" cy="3948757"/>
          </a:xfrm>
          <a:prstGeom prst="rect">
            <a:avLst/>
          </a:prstGeom>
        </p:spPr>
      </p:pic>
      <p:pic>
        <p:nvPicPr>
          <p:cNvPr id="7" name="图片 6" descr="origin"/>
          <p:cNvPicPr/>
          <p:nvPr/>
        </p:nvPicPr>
        <p:blipFill>
          <a:blip r:embed="rId3"/>
          <a:stretch>
            <a:fillRect/>
          </a:stretch>
        </p:blipFill>
        <p:spPr>
          <a:xfrm>
            <a:off x="641444" y="2576587"/>
            <a:ext cx="5083791" cy="400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0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数据收集与处理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数据处理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噪声增强</a:t>
            </a:r>
            <a:endParaRPr lang="en-US" altLang="zh-CN" dirty="0"/>
          </a:p>
          <a:p>
            <a:pPr lvl="2"/>
            <a:r>
              <a:rPr lang="en-US" altLang="zh-CN" dirty="0" smtClean="0"/>
              <a:t>Sequence shift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3732663" y="1413008"/>
            <a:ext cx="6625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数据中添加噪声被认为是防止机器学习模型过拟合的有效</a:t>
            </a:r>
            <a:r>
              <a:rPr lang="zh-CN" altLang="en-US" dirty="0" smtClean="0"/>
              <a:t>手段</a:t>
            </a:r>
            <a:endParaRPr lang="en-US" altLang="zh-CN" dirty="0" smtClean="0"/>
          </a:p>
          <a:p>
            <a:r>
              <a:rPr lang="en-US" altLang="zh-CN" dirty="0" smtClean="0"/>
              <a:t>Sequence shift:</a:t>
            </a:r>
            <a:r>
              <a:rPr lang="zh-CN" altLang="en-US" dirty="0"/>
              <a:t>对数据进行加速度同方向上的整体</a:t>
            </a:r>
            <a:r>
              <a:rPr lang="zh-CN" altLang="en-US" b="1" dirty="0"/>
              <a:t>几何平移</a:t>
            </a:r>
            <a:r>
              <a:rPr lang="zh-CN" altLang="en-US" dirty="0"/>
              <a:t>，较为直观，且可以</a:t>
            </a:r>
            <a:r>
              <a:rPr lang="zh-CN" altLang="en-US" b="1" dirty="0"/>
              <a:t>保留</a:t>
            </a:r>
            <a:r>
              <a:rPr lang="zh-CN" altLang="en-US" dirty="0"/>
              <a:t>原投篮数据的</a:t>
            </a:r>
            <a:r>
              <a:rPr lang="zh-CN" altLang="en-US" b="1" dirty="0"/>
              <a:t>整体趋势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7" name="图片 6" descr="origin"/>
          <p:cNvPicPr/>
          <p:nvPr/>
        </p:nvPicPr>
        <p:blipFill>
          <a:blip r:embed="rId2"/>
          <a:stretch>
            <a:fillRect/>
          </a:stretch>
        </p:blipFill>
        <p:spPr>
          <a:xfrm>
            <a:off x="641444" y="2576587"/>
            <a:ext cx="5083791" cy="4001634"/>
          </a:xfrm>
          <a:prstGeom prst="rect">
            <a:avLst/>
          </a:prstGeom>
        </p:spPr>
      </p:pic>
      <p:pic>
        <p:nvPicPr>
          <p:cNvPr id="8" name="图片 7" descr="sequence_shif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355" y="2576587"/>
            <a:ext cx="5681734" cy="358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8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数据收集与处理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数据处理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序列补齐</a:t>
            </a:r>
            <a:endParaRPr lang="en-US" altLang="zh-CN" dirty="0"/>
          </a:p>
          <a:p>
            <a:pPr lvl="2"/>
            <a:r>
              <a:rPr lang="en-US" altLang="zh-CN" dirty="0" smtClean="0"/>
              <a:t>Pre-padding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2908415" y="3027993"/>
            <a:ext cx="67185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原始数据裁切后为</a:t>
            </a:r>
            <a:r>
              <a:rPr lang="en-US" altLang="zh-CN" sz="2400" dirty="0" smtClean="0"/>
              <a:t>40 * 3</a:t>
            </a:r>
            <a:r>
              <a:rPr lang="zh-CN" altLang="en-US" sz="2400" dirty="0" smtClean="0"/>
              <a:t>，不满足</a:t>
            </a:r>
            <a:r>
              <a:rPr lang="en-US" altLang="zh-CN" sz="2400" dirty="0" smtClean="0"/>
              <a:t>100 * 3</a:t>
            </a:r>
            <a:r>
              <a:rPr lang="zh-CN" altLang="en-US" sz="2400" dirty="0" smtClean="0"/>
              <a:t>的张量格式</a:t>
            </a:r>
            <a:endParaRPr lang="en-US" altLang="zh-CN" sz="2400" dirty="0" smtClean="0"/>
          </a:p>
          <a:p>
            <a:r>
              <a:rPr lang="zh-CN" altLang="en-US" sz="2400" dirty="0" smtClean="0"/>
              <a:t>通过序列补齐用以将原始数据从</a:t>
            </a:r>
            <a:r>
              <a:rPr lang="en-US" altLang="zh-CN" sz="2400" dirty="0" smtClean="0"/>
              <a:t>40 * 3</a:t>
            </a:r>
            <a:r>
              <a:rPr lang="zh-CN" altLang="en-US" sz="2400" dirty="0" smtClean="0"/>
              <a:t>添</a:t>
            </a:r>
            <a:r>
              <a:rPr lang="en-US" altLang="zh-CN" sz="2400" dirty="0" smtClean="0"/>
              <a:t>0</a:t>
            </a:r>
            <a:r>
              <a:rPr lang="zh-CN" altLang="en-US" sz="2400" dirty="0" smtClean="0"/>
              <a:t>补齐至</a:t>
            </a:r>
            <a:r>
              <a:rPr lang="en-US" altLang="zh-CN" sz="2400" dirty="0" smtClean="0"/>
              <a:t>100 * 3 </a:t>
            </a:r>
            <a:r>
              <a:rPr lang="zh-CN" altLang="en-US" sz="2400" dirty="0" smtClean="0"/>
              <a:t>，其中采用</a:t>
            </a:r>
            <a:r>
              <a:rPr lang="en-US" altLang="zh-CN" sz="2400" dirty="0" smtClean="0"/>
              <a:t>pre-padding</a:t>
            </a:r>
            <a:r>
              <a:rPr lang="zh-CN" altLang="en-US" sz="2400" dirty="0" smtClean="0"/>
              <a:t>方法，其结果准确率较高。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7641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背景与</a:t>
            </a:r>
            <a:r>
              <a:rPr lang="zh-CN" altLang="en-US" dirty="0" smtClean="0"/>
              <a:t>目的</a:t>
            </a:r>
            <a:endParaRPr lang="en-US" altLang="zh-CN" dirty="0" smtClean="0"/>
          </a:p>
          <a:p>
            <a:r>
              <a:rPr lang="zh-CN" altLang="en-US" dirty="0" smtClean="0"/>
              <a:t>方案设计</a:t>
            </a:r>
            <a:endParaRPr lang="en-US" altLang="zh-CN" dirty="0"/>
          </a:p>
          <a:p>
            <a:r>
              <a:rPr lang="zh-CN" altLang="en-US" dirty="0"/>
              <a:t>数据收集与处理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网络</a:t>
            </a:r>
            <a:r>
              <a:rPr lang="zh-CN" altLang="en-US" dirty="0" smtClean="0">
                <a:solidFill>
                  <a:srgbClr val="FF0000"/>
                </a:solidFill>
              </a:rPr>
              <a:t>搭建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/>
              <a:t>部署实现</a:t>
            </a:r>
            <a:endParaRPr lang="en-US" altLang="zh-CN" dirty="0"/>
          </a:p>
          <a:p>
            <a:r>
              <a:rPr lang="zh-CN" altLang="en-US" dirty="0"/>
              <a:t>参考文献</a:t>
            </a:r>
            <a:endParaRPr lang="en-US" altLang="zh-CN" dirty="0"/>
          </a:p>
          <a:p>
            <a:endParaRPr lang="en-US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35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网络搭建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模型架构</a:t>
            </a:r>
            <a:endParaRPr lang="en-US" altLang="zh-CN" dirty="0" smtClean="0"/>
          </a:p>
          <a:p>
            <a:pPr marL="355600" lvl="1" indent="0">
              <a:buNone/>
            </a:pPr>
            <a:endParaRPr lang="en-US" altLang="zh-CN" dirty="0" smtClean="0"/>
          </a:p>
        </p:txBody>
      </p:sp>
      <p:pic>
        <p:nvPicPr>
          <p:cNvPr id="4" name="图片 3" descr="layer"/>
          <p:cNvPicPr/>
          <p:nvPr/>
        </p:nvPicPr>
        <p:blipFill>
          <a:blip r:embed="rId2"/>
          <a:stretch>
            <a:fillRect/>
          </a:stretch>
        </p:blipFill>
        <p:spPr>
          <a:xfrm>
            <a:off x="2878428" y="1126901"/>
            <a:ext cx="6587544" cy="560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7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网络搭建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模型架构</a:t>
            </a:r>
            <a:endParaRPr lang="en-US" altLang="zh-CN" dirty="0" smtClean="0"/>
          </a:p>
          <a:p>
            <a:pPr lvl="1"/>
            <a:r>
              <a:rPr lang="zh-CN" altLang="en-US" dirty="0"/>
              <a:t>卷积</a:t>
            </a:r>
            <a:r>
              <a:rPr lang="zh-CN" altLang="en-US" dirty="0" smtClean="0"/>
              <a:t>层</a:t>
            </a:r>
            <a:r>
              <a:rPr lang="en-US" altLang="zh-CN" dirty="0" smtClean="0"/>
              <a:t>Conv2D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724" y="1074955"/>
            <a:ext cx="4371773" cy="17049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814" y="3104250"/>
            <a:ext cx="5718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Filters:</a:t>
            </a:r>
          </a:p>
          <a:p>
            <a:r>
              <a:rPr lang="zh-CN" altLang="en-US" dirty="0" smtClean="0"/>
              <a:t>设定为</a:t>
            </a:r>
            <a:r>
              <a:rPr lang="en-US" altLang="zh-CN" dirty="0" smtClean="0"/>
              <a:t>4</a:t>
            </a:r>
            <a:r>
              <a:rPr lang="zh-CN" altLang="en-US" dirty="0" smtClean="0"/>
              <a:t>，可识别输出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个不同类型的高级特征</a:t>
            </a:r>
            <a:endParaRPr lang="en-US" altLang="zh-CN" dirty="0" smtClean="0"/>
          </a:p>
          <a:p>
            <a:r>
              <a:rPr lang="en-US" altLang="zh-CN" dirty="0" smtClean="0"/>
              <a:t>Padding:</a:t>
            </a:r>
          </a:p>
          <a:p>
            <a:r>
              <a:rPr lang="zh-CN" altLang="en-US" dirty="0" smtClean="0"/>
              <a:t>采用</a:t>
            </a:r>
            <a:r>
              <a:rPr lang="en-US" altLang="zh-CN" dirty="0" smtClean="0"/>
              <a:t>same</a:t>
            </a:r>
            <a:r>
              <a:rPr lang="zh-CN" altLang="en-US" dirty="0" smtClean="0"/>
              <a:t>，确保输出与输入具有相同的长度与宽度</a:t>
            </a:r>
            <a:endParaRPr lang="en-US" altLang="zh-CN" dirty="0" smtClean="0"/>
          </a:p>
          <a:p>
            <a:r>
              <a:rPr lang="en-US" altLang="zh-CN" dirty="0" err="1" smtClean="0"/>
              <a:t>Actication</a:t>
            </a:r>
            <a:r>
              <a:rPr lang="en-US" altLang="zh-CN" dirty="0" smtClean="0"/>
              <a:t>:</a:t>
            </a:r>
          </a:p>
          <a:p>
            <a:r>
              <a:rPr lang="zh-CN" altLang="en-US" dirty="0" smtClean="0"/>
              <a:t>采用</a:t>
            </a:r>
            <a:r>
              <a:rPr lang="en-US" altLang="zh-CN" dirty="0" smtClean="0"/>
              <a:t>RELU</a:t>
            </a:r>
            <a:r>
              <a:rPr lang="zh-CN" altLang="en-US" dirty="0" smtClean="0"/>
              <a:t>，</a:t>
            </a:r>
            <a:r>
              <a:rPr lang="zh-CN" altLang="en-US" dirty="0"/>
              <a:t>对负输入不敏感，且异常简单，大大简化网络的运算</a:t>
            </a:r>
            <a:r>
              <a:rPr lang="zh-CN" altLang="en-US" dirty="0" smtClean="0"/>
              <a:t>量，</a:t>
            </a:r>
            <a:r>
              <a:rPr lang="zh-CN" altLang="en-US" dirty="0"/>
              <a:t>符合对于嵌入系统的</a:t>
            </a:r>
            <a:r>
              <a:rPr lang="zh-CN" altLang="en-US" dirty="0" smtClean="0"/>
              <a:t>要求</a:t>
            </a:r>
            <a:endParaRPr lang="en-US" altLang="zh-CN" dirty="0" smtClean="0"/>
          </a:p>
          <a:p>
            <a:r>
              <a:rPr lang="zh-CN" altLang="en-US" dirty="0" smtClean="0"/>
              <a:t>此时张量形状为：</a:t>
            </a:r>
            <a:r>
              <a:rPr lang="en-US" altLang="zh-CN" dirty="0" smtClean="0"/>
              <a:t>100 * 3 </a:t>
            </a:r>
            <a:r>
              <a:rPr lang="zh-CN" altLang="en-US" dirty="0" smtClean="0"/>
              <a:t>* 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pic>
        <p:nvPicPr>
          <p:cNvPr id="9" name="图片 8" descr="卷积窗口"/>
          <p:cNvPicPr/>
          <p:nvPr/>
        </p:nvPicPr>
        <p:blipFill>
          <a:blip r:embed="rId3"/>
          <a:stretch>
            <a:fillRect/>
          </a:stretch>
        </p:blipFill>
        <p:spPr>
          <a:xfrm>
            <a:off x="7655684" y="3045853"/>
            <a:ext cx="2933700" cy="368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2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背景与目的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篮球运动领域</a:t>
            </a:r>
            <a:endParaRPr lang="en-US" altLang="zh-CN" dirty="0"/>
          </a:p>
        </p:txBody>
      </p:sp>
      <p:sp>
        <p:nvSpPr>
          <p:cNvPr id="5" name="AutoShape 2" descr="篮球图片素材-篮球图片大全-篮球高清图片素材-篮球未来素材"/>
          <p:cNvSpPr>
            <a:spLocks noChangeAspect="1" noChangeArrowheads="1"/>
          </p:cNvSpPr>
          <p:nvPr/>
        </p:nvSpPr>
        <p:spPr bwMode="auto">
          <a:xfrm>
            <a:off x="155575" y="-822325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3" y="2865115"/>
            <a:ext cx="2466975" cy="184785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4906370" y="1473959"/>
            <a:ext cx="1351129" cy="73697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96672" y="1630908"/>
            <a:ext cx="1269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比赛胜负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6730703" y="1473959"/>
            <a:ext cx="1351129" cy="73697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812590" y="1630908"/>
            <a:ext cx="1269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出手得分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8555036" y="1473959"/>
            <a:ext cx="1351129" cy="73697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636923" y="1630908"/>
            <a:ext cx="1269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投篮动作</a:t>
            </a:r>
            <a:endParaRPr lang="zh-CN" altLang="en-US" dirty="0"/>
          </a:p>
        </p:txBody>
      </p:sp>
      <p:cxnSp>
        <p:nvCxnSpPr>
          <p:cNvPr id="23" name="直接箭头连接符 22"/>
          <p:cNvCxnSpPr>
            <a:stCxn id="11" idx="1"/>
            <a:endCxn id="9" idx="3"/>
          </p:cNvCxnSpPr>
          <p:nvPr/>
        </p:nvCxnSpPr>
        <p:spPr>
          <a:xfrm flipH="1">
            <a:off x="6257499" y="1842449"/>
            <a:ext cx="473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3" idx="1"/>
            <a:endCxn id="11" idx="3"/>
          </p:cNvCxnSpPr>
          <p:nvPr/>
        </p:nvCxnSpPr>
        <p:spPr>
          <a:xfrm flipH="1">
            <a:off x="8081832" y="1842449"/>
            <a:ext cx="473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240" y="2777466"/>
            <a:ext cx="2200275" cy="318135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6953535" y="3509190"/>
            <a:ext cx="1417257" cy="98860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953535" y="3653333"/>
            <a:ext cx="1417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职业运动员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投篮动作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0038832" y="3689594"/>
            <a:ext cx="1417257" cy="6277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箭头连接符 36"/>
          <p:cNvCxnSpPr>
            <a:stCxn id="29" idx="3"/>
            <a:endCxn id="32" idx="1"/>
          </p:cNvCxnSpPr>
          <p:nvPr/>
        </p:nvCxnSpPr>
        <p:spPr>
          <a:xfrm>
            <a:off x="8370792" y="4003493"/>
            <a:ext cx="1668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8529850" y="3583396"/>
            <a:ext cx="143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生物力学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8529850" y="4084482"/>
            <a:ext cx="143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千锤百炼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10048576" y="3818826"/>
            <a:ext cx="150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较高命中率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7147237" y="4959702"/>
            <a:ext cx="44869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存在学习价值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46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  <p:bldP spid="14" grpId="0"/>
      <p:bldP spid="29" grpId="0" animBg="1"/>
      <p:bldP spid="30" grpId="0"/>
      <p:bldP spid="32" grpId="0" animBg="1"/>
      <p:bldP spid="39" grpId="0"/>
      <p:bldP spid="41" grpId="0"/>
      <p:bldP spid="42" grpId="0"/>
      <p:bldP spid="4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网络搭建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模型架构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池化层</a:t>
            </a:r>
            <a:r>
              <a:rPr lang="en-US" altLang="zh-CN" dirty="0" smtClean="0"/>
              <a:t>MaxPool2D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67814" y="3104250"/>
            <a:ext cx="5718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采用</a:t>
            </a:r>
            <a:r>
              <a:rPr lang="en-US" altLang="zh-CN" dirty="0"/>
              <a:t>MaxPool2D</a:t>
            </a:r>
            <a:r>
              <a:rPr lang="zh-CN" altLang="en-US" dirty="0"/>
              <a:t>最大池化</a:t>
            </a:r>
            <a:r>
              <a:rPr lang="zh-CN" altLang="en-US" dirty="0" smtClean="0"/>
              <a:t>，初步实现</a:t>
            </a:r>
            <a:r>
              <a:rPr lang="zh-CN" altLang="en-US" dirty="0"/>
              <a:t>降</a:t>
            </a:r>
            <a:r>
              <a:rPr lang="zh-CN" altLang="en-US" dirty="0" smtClean="0"/>
              <a:t>维</a:t>
            </a:r>
            <a:endParaRPr lang="en-US" altLang="zh-CN" dirty="0" smtClean="0"/>
          </a:p>
          <a:p>
            <a:r>
              <a:rPr lang="zh-CN" altLang="en-US" dirty="0" smtClean="0"/>
              <a:t>此时张量形状为</a:t>
            </a:r>
            <a:r>
              <a:rPr lang="en-US" altLang="zh-CN" dirty="0" smtClean="0"/>
              <a:t>(33,1,4)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00" y="1925554"/>
            <a:ext cx="3440549" cy="41081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160" y="1135942"/>
            <a:ext cx="5657113" cy="67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3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网络搭建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模型架构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丢弃法</a:t>
            </a:r>
            <a:r>
              <a:rPr lang="en-US" altLang="zh-CN" dirty="0" smtClean="0"/>
              <a:t>Dropout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67814" y="3104250"/>
            <a:ext cx="57182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将</a:t>
            </a:r>
            <a:r>
              <a:rPr lang="zh-CN" altLang="en-US" dirty="0"/>
              <a:t>张量中</a:t>
            </a:r>
            <a:r>
              <a:rPr lang="zh-CN" altLang="en-US" dirty="0" smtClean="0"/>
              <a:t>的</a:t>
            </a:r>
            <a:r>
              <a:rPr lang="en-US" altLang="zh-CN" dirty="0" smtClean="0"/>
              <a:t>10%</a:t>
            </a:r>
            <a:r>
              <a:rPr lang="zh-CN" altLang="en-US" dirty="0" smtClean="0"/>
              <a:t>值</a:t>
            </a:r>
            <a:r>
              <a:rPr lang="zh-CN" altLang="en-US" dirty="0"/>
              <a:t>设置为</a:t>
            </a:r>
            <a:r>
              <a:rPr lang="zh-CN" altLang="en-US" dirty="0" smtClean="0"/>
              <a:t>零</a:t>
            </a:r>
            <a:r>
              <a:rPr lang="en-US" altLang="zh-CN" dirty="0" smtClean="0"/>
              <a:t>,</a:t>
            </a:r>
            <a:r>
              <a:rPr lang="zh-CN" altLang="en-US" dirty="0"/>
              <a:t>实现正则</a:t>
            </a:r>
            <a:r>
              <a:rPr lang="zh-CN" altLang="en-US" dirty="0" smtClean="0"/>
              <a:t>化。通过</a:t>
            </a:r>
            <a:r>
              <a:rPr lang="zh-CN" altLang="en-US" dirty="0"/>
              <a:t>删除两层之间的一部分</a:t>
            </a:r>
            <a:r>
              <a:rPr lang="zh-CN" altLang="en-US" dirty="0" smtClean="0"/>
              <a:t>数据迫使</a:t>
            </a:r>
            <a:r>
              <a:rPr lang="zh-CN" altLang="en-US" dirty="0"/>
              <a:t>神经网络应对外接噪声与变化，避免</a:t>
            </a:r>
            <a:r>
              <a:rPr lang="zh-CN" altLang="en-US" b="1" dirty="0"/>
              <a:t>过</a:t>
            </a:r>
            <a:r>
              <a:rPr lang="zh-CN" altLang="en-US" b="1" dirty="0" smtClean="0"/>
              <a:t>拟合</a:t>
            </a:r>
            <a:endParaRPr lang="en-US" altLang="zh-CN" b="1" dirty="0" smtClean="0"/>
          </a:p>
          <a:p>
            <a:r>
              <a:rPr lang="zh-CN" altLang="en-US" dirty="0" smtClean="0"/>
              <a:t>该层只在训练期间活动，推断过程中允许所有数据直接通过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988" y="1498496"/>
            <a:ext cx="4187118" cy="47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2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网络搭建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模型架构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进一步卷积、最大池化与丢弃</a:t>
            </a:r>
            <a:endParaRPr lang="en-US" altLang="zh-CN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1667814" y="3104250"/>
            <a:ext cx="5718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此时</a:t>
            </a:r>
            <a:r>
              <a:rPr lang="en-US" altLang="zh-CN" dirty="0" smtClean="0"/>
              <a:t>Filter</a:t>
            </a:r>
            <a:r>
              <a:rPr lang="zh-CN" altLang="en-US" dirty="0"/>
              <a:t>设定</a:t>
            </a:r>
            <a:r>
              <a:rPr lang="zh-CN" altLang="en-US" dirty="0" smtClean="0"/>
              <a:t>为</a:t>
            </a:r>
            <a:r>
              <a:rPr lang="en-US" altLang="zh-CN" dirty="0" smtClean="0"/>
              <a:t>16</a:t>
            </a:r>
            <a:r>
              <a:rPr lang="zh-CN" altLang="en-US" dirty="0" smtClean="0"/>
              <a:t>，</a:t>
            </a:r>
            <a:r>
              <a:rPr lang="zh-CN" altLang="en-US" dirty="0"/>
              <a:t>可识别输出</a:t>
            </a:r>
            <a:r>
              <a:rPr lang="en-US" altLang="zh-CN" dirty="0"/>
              <a:t>4</a:t>
            </a:r>
            <a:r>
              <a:rPr lang="zh-CN" altLang="en-US" dirty="0"/>
              <a:t>个不同类型的高级</a:t>
            </a:r>
            <a:r>
              <a:rPr lang="zh-CN" altLang="en-US" dirty="0" smtClean="0"/>
              <a:t>特征</a:t>
            </a:r>
            <a:endParaRPr lang="en-US" altLang="zh-CN" dirty="0" smtClean="0"/>
          </a:p>
          <a:p>
            <a:r>
              <a:rPr lang="zh-CN" altLang="en-US" dirty="0" smtClean="0"/>
              <a:t>张量形状被进一步压缩至</a:t>
            </a:r>
            <a:r>
              <a:rPr lang="en-US" altLang="zh-CN" dirty="0" smtClean="0"/>
              <a:t>(11,1,16)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27" y="1320410"/>
            <a:ext cx="4833871" cy="127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0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网络搭建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模型架构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展平层</a:t>
            </a:r>
            <a:r>
              <a:rPr lang="en-US" altLang="zh-CN" dirty="0" smtClean="0"/>
              <a:t>Flatten</a:t>
            </a:r>
            <a:r>
              <a:rPr lang="zh-CN" altLang="en-US" dirty="0" smtClean="0"/>
              <a:t>与全连接层</a:t>
            </a:r>
            <a:r>
              <a:rPr lang="en-US" altLang="zh-CN" dirty="0" smtClean="0"/>
              <a:t>Dense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67814" y="3104250"/>
            <a:ext cx="57182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Flatten</a:t>
            </a:r>
            <a:r>
              <a:rPr lang="zh-CN" altLang="en-US" dirty="0" smtClean="0"/>
              <a:t>用来将多维输入“</a:t>
            </a:r>
            <a:r>
              <a:rPr lang="zh-CN" altLang="en-US" b="1" dirty="0" smtClean="0"/>
              <a:t>压平</a:t>
            </a:r>
            <a:r>
              <a:rPr lang="zh-CN" altLang="en-US" dirty="0" smtClean="0"/>
              <a:t>”至一维，用来在卷积层到全连接层的过渡。</a:t>
            </a:r>
            <a:endParaRPr lang="en-US" altLang="zh-CN" dirty="0" smtClean="0"/>
          </a:p>
          <a:p>
            <a:r>
              <a:rPr lang="zh-CN" altLang="en-US" dirty="0" smtClean="0"/>
              <a:t>全连接层</a:t>
            </a:r>
            <a:r>
              <a:rPr lang="en-US" altLang="zh-CN" dirty="0" smtClean="0"/>
              <a:t>Dense</a:t>
            </a:r>
            <a:r>
              <a:rPr lang="zh-CN" altLang="en-US" dirty="0" smtClean="0"/>
              <a:t>层更关注全局意义的角度，其包含</a:t>
            </a:r>
            <a:r>
              <a:rPr lang="en-US" altLang="zh-CN" dirty="0" smtClean="0"/>
              <a:t>16</a:t>
            </a:r>
            <a:r>
              <a:rPr lang="zh-CN" altLang="en-US" dirty="0" smtClean="0"/>
              <a:t>个输出维度，以</a:t>
            </a:r>
            <a:r>
              <a:rPr lang="zh-CN" altLang="en-US" b="1" dirty="0"/>
              <a:t>高度压缩</a:t>
            </a:r>
            <a:r>
              <a:rPr lang="zh-CN" altLang="en-US" dirty="0"/>
              <a:t>的形式表示了原始输入的</a:t>
            </a:r>
            <a:r>
              <a:rPr lang="zh-CN" altLang="en-US" dirty="0" smtClean="0"/>
              <a:t>内容。其激活函数同样为</a:t>
            </a:r>
            <a:r>
              <a:rPr lang="en-US" altLang="zh-CN" dirty="0" smtClean="0"/>
              <a:t>RELU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30" y="1596980"/>
            <a:ext cx="4955900" cy="79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3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网络搭建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模型架构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最后的丢弃与压缩</a:t>
            </a:r>
            <a:endParaRPr lang="en-US" altLang="zh-CN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1667814" y="3104250"/>
            <a:ext cx="57182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本实现包含</a:t>
            </a:r>
            <a:r>
              <a:rPr lang="en-US" altLang="zh-CN" dirty="0" smtClean="0"/>
              <a:t>5</a:t>
            </a:r>
            <a:r>
              <a:rPr lang="zh-CN" altLang="en-US" dirty="0" smtClean="0"/>
              <a:t>类投篮动作，故应该将</a:t>
            </a:r>
            <a:r>
              <a:rPr lang="en-US" altLang="zh-CN" dirty="0" smtClean="0"/>
              <a:t>16</a:t>
            </a:r>
            <a:r>
              <a:rPr lang="zh-CN" altLang="en-US" dirty="0" smtClean="0"/>
              <a:t>个特征通道最终压缩至</a:t>
            </a:r>
            <a:r>
              <a:rPr lang="en-US" altLang="zh-CN" dirty="0" smtClean="0"/>
              <a:t>5</a:t>
            </a:r>
            <a:r>
              <a:rPr lang="zh-CN" altLang="en-US" dirty="0" smtClean="0"/>
              <a:t>个。</a:t>
            </a:r>
            <a:endParaRPr lang="en-US" altLang="zh-CN" dirty="0" smtClean="0"/>
          </a:p>
          <a:p>
            <a:r>
              <a:rPr lang="zh-CN" altLang="en-US" dirty="0" smtClean="0"/>
              <a:t>首先进行进一步丢弃</a:t>
            </a:r>
            <a:r>
              <a:rPr lang="en-US" altLang="zh-CN" dirty="0" smtClean="0"/>
              <a:t>dropout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而后对于全连接层，采用</a:t>
            </a:r>
            <a:r>
              <a:rPr lang="en-US" altLang="zh-CN" dirty="0" err="1" smtClean="0"/>
              <a:t>softmax</a:t>
            </a:r>
            <a:r>
              <a:rPr lang="zh-CN" altLang="en-US" dirty="0" smtClean="0"/>
              <a:t>激活函数，将其组合为概率，综合概率为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，以达到预先设定的概率阀值的判别方式。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793" y="1768564"/>
            <a:ext cx="6049919" cy="88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2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网络搭建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混淆矩阵</a:t>
            </a:r>
            <a:endParaRPr lang="en-US" altLang="zh-CN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1667814" y="3104250"/>
            <a:ext cx="57182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对于搭建的网络进行数据的训练与验证，而后得到混淆矩阵。</a:t>
            </a:r>
            <a:endParaRPr lang="en-US" altLang="zh-CN" dirty="0"/>
          </a:p>
          <a:p>
            <a:r>
              <a:rPr lang="zh-CN" altLang="en-US" dirty="0" smtClean="0"/>
              <a:t>通过混淆矩阵可以评估模型的</a:t>
            </a:r>
            <a:r>
              <a:rPr lang="zh-CN" altLang="en-US" b="1" dirty="0" smtClean="0"/>
              <a:t>分类</a:t>
            </a:r>
            <a:r>
              <a:rPr lang="zh-CN" altLang="en-US" dirty="0" smtClean="0"/>
              <a:t>性能，看出</a:t>
            </a:r>
            <a:r>
              <a:rPr lang="zh-CN" altLang="en-US" dirty="0"/>
              <a:t>预测类别与实际类别的吻合</a:t>
            </a:r>
            <a:r>
              <a:rPr lang="zh-CN" altLang="en-US" dirty="0" smtClean="0"/>
              <a:t>程度，即</a:t>
            </a:r>
            <a:r>
              <a:rPr lang="en-US" altLang="zh-CN" dirty="0" smtClean="0"/>
              <a:t>5</a:t>
            </a:r>
            <a:r>
              <a:rPr lang="zh-CN" altLang="en-US" dirty="0" smtClean="0"/>
              <a:t>个特征之间的相关性。</a:t>
            </a:r>
            <a:endParaRPr lang="en-US" altLang="zh-CN" dirty="0" smtClean="0"/>
          </a:p>
          <a:p>
            <a:r>
              <a:rPr lang="zh-CN" altLang="en-US" dirty="0" smtClean="0"/>
              <a:t>相关性不强，即不容易在两个特征投篮之间混淆</a:t>
            </a:r>
            <a:endParaRPr lang="zh-CN" altLang="en-US" dirty="0"/>
          </a:p>
        </p:txBody>
      </p:sp>
      <p:pic>
        <p:nvPicPr>
          <p:cNvPr id="6" name="图片 5" descr="confusion"/>
          <p:cNvPicPr/>
          <p:nvPr/>
        </p:nvPicPr>
        <p:blipFill>
          <a:blip r:embed="rId2"/>
          <a:stretch>
            <a:fillRect/>
          </a:stretch>
        </p:blipFill>
        <p:spPr>
          <a:xfrm>
            <a:off x="8087127" y="2230671"/>
            <a:ext cx="3504997" cy="267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4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背景与</a:t>
            </a:r>
            <a:r>
              <a:rPr lang="zh-CN" altLang="en-US" dirty="0" smtClean="0"/>
              <a:t>目的</a:t>
            </a:r>
            <a:endParaRPr lang="en-US" altLang="zh-CN" dirty="0" smtClean="0"/>
          </a:p>
          <a:p>
            <a:r>
              <a:rPr lang="zh-CN" altLang="en-US" dirty="0" smtClean="0"/>
              <a:t>方案设计</a:t>
            </a:r>
            <a:endParaRPr lang="en-US" altLang="zh-CN" dirty="0"/>
          </a:p>
          <a:p>
            <a:r>
              <a:rPr lang="zh-CN" altLang="en-US" dirty="0"/>
              <a:t>数据收集与处理</a:t>
            </a:r>
            <a:endParaRPr lang="en-US" altLang="zh-CN" dirty="0"/>
          </a:p>
          <a:p>
            <a:r>
              <a:rPr lang="zh-CN" altLang="en-US" dirty="0"/>
              <a:t>网络搭建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部署实现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参考文献</a:t>
            </a:r>
            <a:endParaRPr lang="en-US" altLang="zh-CN" dirty="0"/>
          </a:p>
          <a:p>
            <a:endParaRPr lang="en-US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9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部署实现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案例替换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828800" y="2607972"/>
            <a:ext cx="7675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Arduino_TensorFlowLite</a:t>
            </a:r>
            <a:r>
              <a:rPr lang="en-US" altLang="zh-CN" sz="2400" dirty="0"/>
              <a:t> </a:t>
            </a:r>
            <a:r>
              <a:rPr lang="zh-CN" altLang="en-US" sz="2400" dirty="0" smtClean="0"/>
              <a:t>库中包含</a:t>
            </a:r>
            <a:r>
              <a:rPr lang="en-US" altLang="zh-CN" sz="2400" b="1" dirty="0" err="1" smtClean="0"/>
              <a:t>magic_wand</a:t>
            </a:r>
            <a:r>
              <a:rPr lang="zh-CN" altLang="en-US" sz="2400" dirty="0" smtClean="0"/>
              <a:t>案例，类似地，可将上诉神经网络通过</a:t>
            </a:r>
            <a:r>
              <a:rPr lang="en-US" altLang="zh-CN" sz="2400" dirty="0" err="1" smtClean="0"/>
              <a:t>xxd</a:t>
            </a:r>
            <a:r>
              <a:rPr lang="zh-CN" altLang="en-US" sz="2400" dirty="0" smtClean="0"/>
              <a:t>工具转储后替换至其中，并更改该案例中的识别内容、常量等以完成对于应用流程代码的编写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27282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部署实现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刻录</a:t>
            </a:r>
            <a:r>
              <a:rPr lang="zh-CN" altLang="en-US" dirty="0" smtClean="0"/>
              <a:t>运行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541253" y="1905875"/>
            <a:ext cx="54670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烧刻代码至硬件中，并通过</a:t>
            </a:r>
            <a:r>
              <a:rPr lang="en-US" altLang="zh-CN" dirty="0" smtClean="0"/>
              <a:t>Arduino IDE</a:t>
            </a:r>
            <a:r>
              <a:rPr lang="zh-CN" altLang="en-US" dirty="0" smtClean="0"/>
              <a:t>这一软件平台进行串口输出的监视。</a:t>
            </a:r>
            <a:endParaRPr lang="en-US" altLang="zh-CN" dirty="0" smtClean="0"/>
          </a:p>
          <a:p>
            <a:r>
              <a:rPr lang="zh-CN" altLang="en-US" dirty="0" smtClean="0"/>
              <a:t>佩戴硬件至手腕，进行若干投篮尝试，结果如图</a:t>
            </a:r>
            <a:endParaRPr lang="en-US" altLang="zh-CN" dirty="0" smtClean="0"/>
          </a:p>
          <a:p>
            <a:r>
              <a:rPr lang="zh-CN" altLang="en-US" dirty="0"/>
              <a:t>多次识别且识别结果</a:t>
            </a:r>
            <a:r>
              <a:rPr lang="zh-CN" altLang="en-US" b="1" dirty="0"/>
              <a:t>一致</a:t>
            </a:r>
            <a:r>
              <a:rPr lang="zh-CN" altLang="en-US" dirty="0"/>
              <a:t>，针对某一特定投篮动作的识别</a:t>
            </a:r>
            <a:r>
              <a:rPr lang="zh-CN" altLang="en-US" dirty="0" smtClean="0"/>
              <a:t>有效</a:t>
            </a:r>
            <a:endParaRPr lang="zh-CN" altLang="en-US" dirty="0"/>
          </a:p>
        </p:txBody>
      </p:sp>
      <p:pic>
        <p:nvPicPr>
          <p:cNvPr id="6" name="图片 5" descr="结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19" y="3442975"/>
            <a:ext cx="4502547" cy="3082369"/>
          </a:xfrm>
          <a:prstGeom prst="rect">
            <a:avLst/>
          </a:prstGeom>
        </p:spPr>
      </p:pic>
      <p:pic>
        <p:nvPicPr>
          <p:cNvPr id="7" name="efb2a9a0bdc01fdef15a1ed21e17ab4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45463" y="1454411"/>
            <a:ext cx="5089422" cy="501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4122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部署实现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结论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2440547" y="2195847"/>
            <a:ext cx="72379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本项目验证了在</a:t>
            </a:r>
            <a:r>
              <a:rPr lang="zh-CN" altLang="en-US" sz="2000" dirty="0"/>
              <a:t>嵌入式设备上实现具有识别特定投篮动作的投篮训练辅助</a:t>
            </a:r>
            <a:r>
              <a:rPr lang="zh-CN" altLang="en-US" sz="2000" dirty="0" smtClean="0"/>
              <a:t>设备的可行性。</a:t>
            </a:r>
            <a:endParaRPr lang="zh-CN" altLang="en-US" sz="2000" dirty="0"/>
          </a:p>
          <a:p>
            <a:r>
              <a:rPr lang="zh-CN" altLang="en-US" sz="2000" dirty="0" smtClean="0"/>
              <a:t>这意味着</a:t>
            </a:r>
            <a:r>
              <a:rPr lang="zh-CN" altLang="en-US" sz="2000" dirty="0"/>
              <a:t>该</a:t>
            </a:r>
            <a:r>
              <a:rPr lang="zh-CN" altLang="en-US" sz="2000" dirty="0" smtClean="0"/>
              <a:t>研究在投篮</a:t>
            </a:r>
            <a:r>
              <a:rPr lang="zh-CN" altLang="en-US" sz="2000" dirty="0"/>
              <a:t>辅助</a:t>
            </a:r>
            <a:r>
              <a:rPr lang="zh-CN" altLang="en-US" sz="2000" dirty="0" smtClean="0"/>
              <a:t>当中的</a:t>
            </a:r>
            <a:r>
              <a:rPr lang="zh-CN" altLang="en-US" sz="2000" b="1" dirty="0" smtClean="0"/>
              <a:t>潜在</a:t>
            </a:r>
            <a:r>
              <a:rPr lang="zh-CN" altLang="en-US" sz="2000" dirty="0" smtClean="0"/>
              <a:t>可能性。收集</a:t>
            </a:r>
            <a:r>
              <a:rPr lang="zh-CN" altLang="en-US" sz="2000" dirty="0"/>
              <a:t>若干具有显著优势的投篮动作数据并进行神经网络的搭建与部署，当进行投篮动作训练时，该系统给出识别</a:t>
            </a:r>
            <a:r>
              <a:rPr lang="zh-CN" altLang="en-US" sz="2000" b="1" dirty="0"/>
              <a:t>反应</a:t>
            </a:r>
            <a:r>
              <a:rPr lang="zh-CN" altLang="en-US" sz="2000" dirty="0"/>
              <a:t>，用以衡量单次投篮动作是否达标、是否有效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r>
              <a:rPr lang="zh-CN" altLang="en-US" sz="2000" dirty="0" smtClean="0"/>
              <a:t>例如</a:t>
            </a:r>
            <a:r>
              <a:rPr lang="zh-CN" altLang="en-US" sz="2000" dirty="0"/>
              <a:t>，根据嵌入式系统的特点，部署在现今普及的智能手表上，实时收集佩戴者的投篮数据，由使用者选择某一投篮点位与方式，可在使用者独自训练时给出投篮调整结果，告知使用者是否有效，如若不然，进行调整，直至识别成功，在一定程度上完成对有效动作的模仿与训练。</a:t>
            </a: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7048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背景与目的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现状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定式矫正</a:t>
            </a:r>
            <a:endParaRPr 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6" y="3271917"/>
            <a:ext cx="3317662" cy="311647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145" y="3893248"/>
            <a:ext cx="2095500" cy="2095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119" y="3159414"/>
            <a:ext cx="4118354" cy="32289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89945" y="1691269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笨拙</a:t>
            </a:r>
            <a:endParaRPr lang="zh-CN" alt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8846466" y="1703863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有限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568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背景与</a:t>
            </a:r>
            <a:r>
              <a:rPr lang="zh-CN" altLang="en-US" dirty="0" smtClean="0"/>
              <a:t>目的</a:t>
            </a:r>
            <a:endParaRPr lang="en-US" altLang="zh-CN" dirty="0" smtClean="0"/>
          </a:p>
          <a:p>
            <a:r>
              <a:rPr lang="zh-CN" altLang="en-US" dirty="0" smtClean="0"/>
              <a:t>方案设计</a:t>
            </a:r>
            <a:endParaRPr lang="en-US" altLang="zh-CN" dirty="0"/>
          </a:p>
          <a:p>
            <a:r>
              <a:rPr lang="zh-CN" altLang="en-US" dirty="0"/>
              <a:t>数据收集与处理</a:t>
            </a:r>
            <a:endParaRPr lang="en-US" altLang="zh-CN" dirty="0"/>
          </a:p>
          <a:p>
            <a:r>
              <a:rPr lang="zh-CN" altLang="en-US" dirty="0"/>
              <a:t>网络搭建</a:t>
            </a:r>
            <a:endParaRPr lang="en-US" altLang="zh-CN" dirty="0"/>
          </a:p>
          <a:p>
            <a:r>
              <a:rPr lang="zh-CN" altLang="en-US" dirty="0"/>
              <a:t>部署实现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参考文献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05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z="2000" b="0" dirty="0"/>
              <a:t>山西应用科技学院</a:t>
            </a:r>
            <a:r>
              <a:rPr lang="en-US" altLang="zh-CN" sz="2000" b="0" dirty="0"/>
              <a:t>. </a:t>
            </a:r>
            <a:r>
              <a:rPr lang="zh-CN" altLang="en-US" sz="2000" b="0" dirty="0"/>
              <a:t>篮球投篮姿势矫正器</a:t>
            </a:r>
            <a:r>
              <a:rPr lang="en-US" altLang="zh-CN" sz="2000" b="0" dirty="0"/>
              <a:t>:CN202021279071.7[P]. 2021-02-09.</a:t>
            </a:r>
          </a:p>
          <a:p>
            <a:pPr lvl="0"/>
            <a:r>
              <a:rPr lang="zh-CN" altLang="en-US" sz="2000" b="0" dirty="0"/>
              <a:t>张嫣</a:t>
            </a:r>
            <a:r>
              <a:rPr lang="en-US" altLang="zh-CN" sz="2000" b="0" dirty="0"/>
              <a:t>. </a:t>
            </a:r>
            <a:r>
              <a:rPr lang="zh-CN" altLang="en-US" sz="2000" b="0" dirty="0"/>
              <a:t>基于视觉分析的篮球投篮动作标准化判断方法研究</a:t>
            </a:r>
            <a:r>
              <a:rPr lang="en-US" altLang="zh-CN" sz="2000" b="0" dirty="0"/>
              <a:t>[J]. </a:t>
            </a:r>
            <a:r>
              <a:rPr lang="zh-CN" altLang="en-US" sz="2000" b="0" dirty="0"/>
              <a:t>现代电子技术</a:t>
            </a:r>
            <a:r>
              <a:rPr lang="en-US" altLang="zh-CN" sz="2000" b="0" dirty="0"/>
              <a:t>,2017,40(3):47-50. DOI:10.16652/j.issn.1004-373x.2017.03.013.</a:t>
            </a:r>
          </a:p>
          <a:p>
            <a:pPr lvl="0"/>
            <a:r>
              <a:rPr lang="zh-CN" altLang="en-US" sz="2000" b="0" dirty="0"/>
              <a:t>吴忠义</a:t>
            </a:r>
            <a:r>
              <a:rPr lang="en-US" altLang="zh-CN" sz="2000" b="0" dirty="0"/>
              <a:t>,</a:t>
            </a:r>
            <a:r>
              <a:rPr lang="zh-CN" altLang="en-US" sz="2000" b="0" dirty="0"/>
              <a:t>周勇</a:t>
            </a:r>
            <a:r>
              <a:rPr lang="en-US" altLang="zh-CN" sz="2000" b="0" dirty="0"/>
              <a:t>. </a:t>
            </a:r>
            <a:r>
              <a:rPr lang="zh-CN" altLang="en-US" sz="2000" b="0" dirty="0"/>
              <a:t>远距离单手肩上投篮技术的生物力学分析</a:t>
            </a:r>
            <a:r>
              <a:rPr lang="en-US" altLang="zh-CN" sz="2000" b="0" dirty="0"/>
              <a:t>[J]. </a:t>
            </a:r>
            <a:r>
              <a:rPr lang="zh-CN" altLang="en-US" sz="2000" b="0" dirty="0"/>
              <a:t>肇庆学院学报</a:t>
            </a:r>
            <a:r>
              <a:rPr lang="en-US" altLang="zh-CN" sz="2000" b="0" dirty="0"/>
              <a:t>,2012,33(5):62-65,70. DOI:10.3969/j.issn.1009-8445.2012.05.017.</a:t>
            </a:r>
          </a:p>
          <a:p>
            <a:pPr lvl="0"/>
            <a:r>
              <a:rPr lang="zh-CN" altLang="en-US" sz="2000" b="0" dirty="0"/>
              <a:t>葛轶洲</a:t>
            </a:r>
            <a:r>
              <a:rPr lang="en-US" altLang="zh-CN" sz="2000" b="0" dirty="0"/>
              <a:t>,</a:t>
            </a:r>
            <a:r>
              <a:rPr lang="zh-CN" altLang="en-US" sz="2000" b="0" dirty="0"/>
              <a:t>许翔</a:t>
            </a:r>
            <a:r>
              <a:rPr lang="en-US" altLang="zh-CN" sz="2000" b="0" dirty="0"/>
              <a:t>,</a:t>
            </a:r>
            <a:r>
              <a:rPr lang="zh-CN" altLang="en-US" sz="2000" b="0" dirty="0"/>
              <a:t>杨锁荣</a:t>
            </a:r>
            <a:r>
              <a:rPr lang="en-US" altLang="zh-CN" sz="2000" b="0" dirty="0"/>
              <a:t>,</a:t>
            </a:r>
            <a:r>
              <a:rPr lang="zh-CN" altLang="en-US" sz="2000" b="0" dirty="0"/>
              <a:t>等</a:t>
            </a:r>
            <a:r>
              <a:rPr lang="en-US" altLang="zh-CN" sz="2000" b="0" dirty="0"/>
              <a:t>. </a:t>
            </a:r>
            <a:r>
              <a:rPr lang="zh-CN" altLang="en-US" sz="2000" b="0" dirty="0"/>
              <a:t>序列数据的数据增强方法综述</a:t>
            </a:r>
            <a:r>
              <a:rPr lang="en-US" altLang="zh-CN" sz="2000" b="0" dirty="0"/>
              <a:t>[J]. </a:t>
            </a:r>
            <a:r>
              <a:rPr lang="zh-CN" altLang="en-US" sz="2000" b="0" dirty="0"/>
              <a:t>计算机科学与探索</a:t>
            </a:r>
            <a:r>
              <a:rPr lang="en-US" altLang="zh-CN" sz="2000" b="0" dirty="0"/>
              <a:t>,2021,15(7):1207-1219. DOI:10.3778/j.issn.1673-9418.2012062.</a:t>
            </a:r>
          </a:p>
          <a:p>
            <a:pPr lvl="0"/>
            <a:r>
              <a:rPr lang="en-US" altLang="zh-CN" sz="2000" b="0" dirty="0"/>
              <a:t>Dwarampudi M, Reddy N V. Effects of padding on LSTMs and CNNs[J]. arXiv preprint arXiv:1903.07288, 2019.</a:t>
            </a:r>
          </a:p>
          <a:p>
            <a:pPr lvl="0"/>
            <a:r>
              <a:rPr lang="zh-CN" altLang="en-US" sz="2000" b="0" dirty="0"/>
              <a:t>秦祯</a:t>
            </a:r>
            <a:r>
              <a:rPr lang="en-US" altLang="zh-CN" sz="2000" b="0" dirty="0"/>
              <a:t>. </a:t>
            </a:r>
            <a:r>
              <a:rPr lang="zh-CN" altLang="en-US" sz="2000" b="0" dirty="0"/>
              <a:t>激活函数研究综述</a:t>
            </a:r>
            <a:r>
              <a:rPr lang="en-US" altLang="zh-CN" sz="2000" b="0" dirty="0"/>
              <a:t>[J]. </a:t>
            </a:r>
            <a:r>
              <a:rPr lang="zh-CN" altLang="en-US" sz="2000" b="0" dirty="0"/>
              <a:t>中国科技纵横</a:t>
            </a:r>
            <a:r>
              <a:rPr lang="en-US" altLang="zh-CN" sz="2000" b="0" dirty="0"/>
              <a:t>,2019(8):213-214.</a:t>
            </a:r>
            <a:endParaRPr lang="zh-CN" altLang="en-US" sz="2000" b="0" dirty="0"/>
          </a:p>
          <a:p>
            <a:pPr lvl="0"/>
            <a:r>
              <a:rPr lang="en-US" altLang="zh-CN" sz="2000" b="0" dirty="0"/>
              <a:t>KRIZHEVSKY, ALEX, SUTSKEVER, ILYA, HINTON, GEOFFREY E.. ImageNet Classification with Deep Convolutional Neural Networks[J]. Communications of the ACM,2017,60(6):84-90. DOI:10.1145/3065386.</a:t>
            </a:r>
          </a:p>
          <a:p>
            <a:pPr marL="0" indent="0">
              <a:buNone/>
            </a:pP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144455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谢谢大家！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1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背景与目的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现状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标准化判断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490113" y="1460310"/>
            <a:ext cx="7308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当前篮球投篮动作的标准化判断缺乏系统理论，常采用 </a:t>
            </a:r>
          </a:p>
          <a:p>
            <a:r>
              <a:rPr lang="zh-CN" altLang="en-US" sz="2000" dirty="0"/>
              <a:t>视觉分析方法对篮球投篮动作进行修正和优化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4490113" y="2518013"/>
            <a:ext cx="1351129" cy="73697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50576" y="2701836"/>
            <a:ext cx="99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图像集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6443127" y="2518013"/>
            <a:ext cx="1703614" cy="73697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25014" y="2674962"/>
            <a:ext cx="191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视觉分析模型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8853833" y="2518013"/>
            <a:ext cx="1351129" cy="73697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853833" y="2674962"/>
            <a:ext cx="165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标准化判断</a:t>
            </a:r>
            <a:endParaRPr lang="zh-CN" altLang="en-US" dirty="0"/>
          </a:p>
        </p:txBody>
      </p:sp>
      <p:cxnSp>
        <p:nvCxnSpPr>
          <p:cNvPr id="18" name="直接箭头连接符 17"/>
          <p:cNvCxnSpPr>
            <a:stCxn id="12" idx="3"/>
            <a:endCxn id="14" idx="1"/>
          </p:cNvCxnSpPr>
          <p:nvPr/>
        </p:nvCxnSpPr>
        <p:spPr>
          <a:xfrm>
            <a:off x="5841242" y="2886503"/>
            <a:ext cx="601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endCxn id="16" idx="1"/>
          </p:cNvCxnSpPr>
          <p:nvPr/>
        </p:nvCxnSpPr>
        <p:spPr>
          <a:xfrm>
            <a:off x="8018060" y="2886503"/>
            <a:ext cx="835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5822887" y="2518013"/>
            <a:ext cx="743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建立</a:t>
            </a: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79" y="3332326"/>
            <a:ext cx="5238750" cy="3076619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4217159" y="6398878"/>
            <a:ext cx="502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篮球投篮标准化动作模式</a:t>
            </a:r>
          </a:p>
        </p:txBody>
      </p:sp>
    </p:spTree>
    <p:extLst>
      <p:ext uri="{BB962C8B-B14F-4D97-AF65-F5344CB8AC3E}">
        <p14:creationId xmlns:p14="http://schemas.microsoft.com/office/powerpoint/2010/main" val="85284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16" grpId="0" animBg="1"/>
      <p:bldP spid="17" grpId="0"/>
      <p:bldP spid="38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背景与目的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现状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标准化判断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490113" y="1460310"/>
            <a:ext cx="7308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当前篮球投篮动作的标准化判断缺乏系统理论，常采用 </a:t>
            </a:r>
          </a:p>
          <a:p>
            <a:r>
              <a:rPr lang="zh-CN" altLang="en-US" sz="2000" dirty="0"/>
              <a:t>视觉分析方法对篮球投篮动作进行修正和优化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47" y="3250220"/>
            <a:ext cx="3600665" cy="26937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926" y="3185736"/>
            <a:ext cx="3603008" cy="27612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08194" y="6060714"/>
            <a:ext cx="2558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篮球投篮原始</a:t>
            </a:r>
            <a:r>
              <a:rPr lang="zh-CN" altLang="en-US" sz="1600" dirty="0" smtClean="0"/>
              <a:t>信息</a:t>
            </a:r>
            <a:endParaRPr lang="zh-CN" altLang="en-US" sz="1600" dirty="0"/>
          </a:p>
        </p:txBody>
      </p:sp>
      <p:sp>
        <p:nvSpPr>
          <p:cNvPr id="10" name="文本框 9"/>
          <p:cNvSpPr txBox="1"/>
          <p:nvPr/>
        </p:nvSpPr>
        <p:spPr>
          <a:xfrm>
            <a:off x="6390172" y="6000364"/>
            <a:ext cx="465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图像边缘轮廓检测和自适应特征</a:t>
            </a:r>
            <a:r>
              <a:rPr lang="zh-CN" altLang="en-US" dirty="0" smtClean="0"/>
              <a:t>分割判断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0771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背景与目的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现状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问题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490113" y="1460310"/>
            <a:ext cx="7308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当前篮球投篮动作的标准化判断缺乏系统理论，常采用 </a:t>
            </a:r>
          </a:p>
          <a:p>
            <a:r>
              <a:rPr lang="zh-CN" altLang="en-US" sz="2000" dirty="0"/>
              <a:t>视觉分析方法对篮球投篮动作进行修正和优化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1665028" y="3978323"/>
            <a:ext cx="1351129" cy="73697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77723" y="4162147"/>
            <a:ext cx="99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投篮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3741762" y="3268176"/>
            <a:ext cx="1351129" cy="73697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854457" y="3452000"/>
            <a:ext cx="99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动作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3741762" y="4528270"/>
            <a:ext cx="1351129" cy="73697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54457" y="4712094"/>
            <a:ext cx="99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发力</a:t>
            </a:r>
          </a:p>
        </p:txBody>
      </p:sp>
      <p:cxnSp>
        <p:nvCxnSpPr>
          <p:cNvPr id="19" name="直接箭头连接符 18"/>
          <p:cNvCxnSpPr>
            <a:stCxn id="12" idx="3"/>
            <a:endCxn id="14" idx="1"/>
          </p:cNvCxnSpPr>
          <p:nvPr/>
        </p:nvCxnSpPr>
        <p:spPr>
          <a:xfrm flipV="1">
            <a:off x="3016157" y="3636666"/>
            <a:ext cx="725605" cy="710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2" idx="3"/>
            <a:endCxn id="16" idx="1"/>
          </p:cNvCxnSpPr>
          <p:nvPr/>
        </p:nvCxnSpPr>
        <p:spPr>
          <a:xfrm>
            <a:off x="3016157" y="4346813"/>
            <a:ext cx="725605" cy="549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728345" y="3789040"/>
            <a:ext cx="4640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视觉分析侧重于动作本身，忽略了投篮过程中的发力，不够完备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0208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16" grpId="0" animBg="1"/>
      <p:bldP spid="17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背景与目的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目的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加速度分析</a:t>
            </a:r>
            <a:endParaRPr lang="en-US" altLang="zh-CN" dirty="0" smtClean="0"/>
          </a:p>
          <a:p>
            <a:pPr marL="644525" lvl="2" indent="0">
              <a:buNone/>
            </a:pPr>
            <a:endParaRPr 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1139589" y="3568890"/>
            <a:ext cx="1351129" cy="73697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52284" y="3752714"/>
            <a:ext cx="99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加速度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3216323" y="2858743"/>
            <a:ext cx="1351129" cy="73697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29018" y="3042567"/>
            <a:ext cx="99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大小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3216323" y="4118837"/>
            <a:ext cx="1351129" cy="73697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329018" y="4302661"/>
            <a:ext cx="99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方向</a:t>
            </a:r>
          </a:p>
        </p:txBody>
      </p:sp>
      <p:cxnSp>
        <p:nvCxnSpPr>
          <p:cNvPr id="17" name="直接箭头连接符 16"/>
          <p:cNvCxnSpPr>
            <a:stCxn id="11" idx="3"/>
            <a:endCxn id="13" idx="1"/>
          </p:cNvCxnSpPr>
          <p:nvPr/>
        </p:nvCxnSpPr>
        <p:spPr>
          <a:xfrm flipV="1">
            <a:off x="2490718" y="3227233"/>
            <a:ext cx="725605" cy="710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1" idx="3"/>
            <a:endCxn id="15" idx="1"/>
          </p:cNvCxnSpPr>
          <p:nvPr/>
        </p:nvCxnSpPr>
        <p:spPr>
          <a:xfrm>
            <a:off x="2490718" y="3937380"/>
            <a:ext cx="725605" cy="549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629729" y="5143848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矢量性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88500" y="1289082"/>
            <a:ext cx="40124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从生物力学的角度来说：</a:t>
            </a:r>
            <a:endParaRPr lang="en-US" altLang="zh-CN" dirty="0" smtClean="0"/>
          </a:p>
          <a:p>
            <a:r>
              <a:rPr lang="zh-CN" altLang="en-US" dirty="0"/>
              <a:t>投篮</a:t>
            </a:r>
            <a:r>
              <a:rPr lang="zh-CN" altLang="en-US" dirty="0" smtClean="0"/>
              <a:t>动作实质上是由于肌肉</a:t>
            </a:r>
            <a:r>
              <a:rPr lang="zh-CN" altLang="en-US" dirty="0"/>
              <a:t>收缩导致相关肢体绕关节冠状轴在矢状面进行 的屈伸</a:t>
            </a:r>
            <a:r>
              <a:rPr lang="zh-CN" altLang="en-US" dirty="0" smtClean="0"/>
              <a:t>运动</a:t>
            </a:r>
            <a:endParaRPr lang="en-US" altLang="zh-CN" dirty="0" smtClean="0"/>
          </a:p>
          <a:p>
            <a:r>
              <a:rPr lang="zh-CN" altLang="en-US" dirty="0" smtClean="0"/>
              <a:t>功能性动力：</a:t>
            </a:r>
            <a:endParaRPr lang="en-US" altLang="zh-CN" dirty="0" smtClean="0"/>
          </a:p>
          <a:p>
            <a:r>
              <a:rPr lang="zh-CN" altLang="en-US" dirty="0" smtClean="0"/>
              <a:t>手</a:t>
            </a:r>
            <a:r>
              <a:rPr lang="zh-CN" altLang="en-US" dirty="0"/>
              <a:t>在腕关节处屈 </a:t>
            </a:r>
            <a:r>
              <a:rPr lang="zh-CN" altLang="en-US" dirty="0" smtClean="0"/>
              <a:t>形成手</a:t>
            </a:r>
            <a:r>
              <a:rPr lang="en-US" altLang="zh-CN" dirty="0" smtClean="0"/>
              <a:t>(</a:t>
            </a:r>
            <a:r>
              <a:rPr lang="zh-CN" altLang="en-US" dirty="0"/>
              <a:t>指 </a:t>
            </a:r>
            <a:r>
              <a:rPr lang="en-US" altLang="zh-CN" dirty="0"/>
              <a:t>)</a:t>
            </a:r>
            <a:r>
              <a:rPr lang="zh-CN" altLang="en-US" dirty="0"/>
              <a:t>以</a:t>
            </a:r>
            <a:r>
              <a:rPr lang="zh-CN" altLang="en-US" dirty="0">
                <a:solidFill>
                  <a:srgbClr val="FF0000"/>
                </a:solidFill>
              </a:rPr>
              <a:t>腕关节</a:t>
            </a:r>
            <a:r>
              <a:rPr lang="zh-CN" altLang="en-US" dirty="0"/>
              <a:t> 为轴在矢</a:t>
            </a:r>
            <a:r>
              <a:rPr lang="zh-CN" altLang="en-US" dirty="0" smtClean="0"/>
              <a:t>状面的圆周运</a:t>
            </a:r>
            <a:endParaRPr lang="zh-CN" altLang="en-US" dirty="0"/>
          </a:p>
        </p:txBody>
      </p:sp>
      <p:pic>
        <p:nvPicPr>
          <p:cNvPr id="21" name="图片 20" descr="图片1"/>
          <p:cNvPicPr/>
          <p:nvPr/>
        </p:nvPicPr>
        <p:blipFill>
          <a:blip r:embed="rId2"/>
          <a:stretch>
            <a:fillRect/>
          </a:stretch>
        </p:blipFill>
        <p:spPr>
          <a:xfrm>
            <a:off x="7227871" y="3937379"/>
            <a:ext cx="2933700" cy="233997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563642" y="4895545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可行性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91254" y="39373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69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  <p:bldP spid="19" grpId="0"/>
      <p:bldP spid="20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背景与目的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目的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加速度分析</a:t>
            </a:r>
            <a:endParaRPr lang="en-US" altLang="zh-CN" dirty="0" smtClean="0"/>
          </a:p>
          <a:p>
            <a:pPr marL="644525" lvl="2" indent="0">
              <a:buNone/>
            </a:pPr>
            <a:endParaRPr 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5493041" y="34275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028364" y="1769096"/>
            <a:ext cx="5540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在</a:t>
            </a:r>
            <a:r>
              <a:rPr lang="zh-CN" altLang="en-US" sz="2400" dirty="0" smtClean="0"/>
              <a:t>嵌入式</a:t>
            </a:r>
            <a:r>
              <a:rPr lang="zh-CN" altLang="en-US" sz="2400" dirty="0"/>
              <a:t>设备</a:t>
            </a:r>
            <a:r>
              <a:rPr lang="zh-CN" altLang="en-US" sz="2400" dirty="0" smtClean="0"/>
              <a:t>上</a:t>
            </a:r>
            <a:r>
              <a:rPr lang="zh-CN" altLang="en-US" sz="2400" dirty="0"/>
              <a:t>实现具有识别特定投篮动作的投篮训练辅助设备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24" name="圆角矩形 23"/>
          <p:cNvSpPr/>
          <p:nvPr/>
        </p:nvSpPr>
        <p:spPr>
          <a:xfrm>
            <a:off x="3930151" y="3052061"/>
            <a:ext cx="3327779" cy="73697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042846" y="3235885"/>
            <a:ext cx="309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功耗</a:t>
            </a:r>
            <a:r>
              <a:rPr lang="zh-CN" altLang="en-US" dirty="0" smtClean="0"/>
              <a:t>低、体积小、覆盖面广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5493041" y="46164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5" name="圆角矩形 34"/>
          <p:cNvSpPr/>
          <p:nvPr/>
        </p:nvSpPr>
        <p:spPr>
          <a:xfrm>
            <a:off x="3930151" y="4241008"/>
            <a:ext cx="3327779" cy="73697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042846" y="4424832"/>
            <a:ext cx="309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实时性、即投即检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5493041" y="59178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3921516" y="5453508"/>
            <a:ext cx="3327779" cy="73697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042846" y="5726169"/>
            <a:ext cx="309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灵活性、不拘泥于一套动作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348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35" grpId="0" animBg="1"/>
      <p:bldP spid="36" grpId="0"/>
      <p:bldP spid="38" grpId="0" animBg="1"/>
      <p:bldP spid="3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1784</Words>
  <Application>Microsoft Office PowerPoint</Application>
  <PresentationFormat>宽屏</PresentationFormat>
  <Paragraphs>254</Paragraphs>
  <Slides>42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Yu Gothic</vt:lpstr>
      <vt:lpstr>等线</vt:lpstr>
      <vt:lpstr>黑体</vt:lpstr>
      <vt:lpstr>Arial</vt:lpstr>
      <vt:lpstr>Calibri</vt:lpstr>
      <vt:lpstr>Times New Roman</vt:lpstr>
      <vt:lpstr>Wingdings</vt:lpstr>
      <vt:lpstr>Office Theme</vt:lpstr>
      <vt:lpstr>基于嵌入式设备的投篮辅助</vt:lpstr>
      <vt:lpstr>目录</vt:lpstr>
      <vt:lpstr>背景与目的</vt:lpstr>
      <vt:lpstr>背景与目的</vt:lpstr>
      <vt:lpstr>背景与目的</vt:lpstr>
      <vt:lpstr>背景与目的</vt:lpstr>
      <vt:lpstr>背景与目的</vt:lpstr>
      <vt:lpstr>背景与目的</vt:lpstr>
      <vt:lpstr>背景与目的</vt:lpstr>
      <vt:lpstr>目录</vt:lpstr>
      <vt:lpstr>方案设计</vt:lpstr>
      <vt:lpstr>方案设计</vt:lpstr>
      <vt:lpstr>方案设计</vt:lpstr>
      <vt:lpstr>方案设计</vt:lpstr>
      <vt:lpstr>方案设计</vt:lpstr>
      <vt:lpstr>方案设计</vt:lpstr>
      <vt:lpstr>方案设计</vt:lpstr>
      <vt:lpstr>方案设计</vt:lpstr>
      <vt:lpstr>方案设计</vt:lpstr>
      <vt:lpstr>目录</vt:lpstr>
      <vt:lpstr>数据收集与处理</vt:lpstr>
      <vt:lpstr>数据收集与处理</vt:lpstr>
      <vt:lpstr>数据收集与处理</vt:lpstr>
      <vt:lpstr>数据收集与处理</vt:lpstr>
      <vt:lpstr>数据收集与处理</vt:lpstr>
      <vt:lpstr>数据收集与处理</vt:lpstr>
      <vt:lpstr>目录</vt:lpstr>
      <vt:lpstr>网络搭建</vt:lpstr>
      <vt:lpstr>网络搭建</vt:lpstr>
      <vt:lpstr>网络搭建</vt:lpstr>
      <vt:lpstr>网络搭建</vt:lpstr>
      <vt:lpstr>网络搭建</vt:lpstr>
      <vt:lpstr>网络搭建</vt:lpstr>
      <vt:lpstr>网络搭建</vt:lpstr>
      <vt:lpstr>网络搭建</vt:lpstr>
      <vt:lpstr>目录</vt:lpstr>
      <vt:lpstr>部署实现</vt:lpstr>
      <vt:lpstr>部署实现</vt:lpstr>
      <vt:lpstr>部署实现</vt:lpstr>
      <vt:lpstr>目录</vt:lpstr>
      <vt:lpstr>参考文献</vt:lpstr>
      <vt:lpstr>谢谢大家！</vt:lpstr>
    </vt:vector>
  </TitlesOfParts>
  <Company>BUAA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 Jianlei</dc:creator>
  <cp:lastModifiedBy>hh15359608985@outlook.com</cp:lastModifiedBy>
  <cp:revision>79</cp:revision>
  <dcterms:created xsi:type="dcterms:W3CDTF">2020-11-26T09:09:44Z</dcterms:created>
  <dcterms:modified xsi:type="dcterms:W3CDTF">2022-07-08T03:01:37Z</dcterms:modified>
</cp:coreProperties>
</file>